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4" r:id="rId6"/>
    <p:sldId id="265" r:id="rId7"/>
    <p:sldId id="266" r:id="rId8"/>
    <p:sldId id="261" r:id="rId9"/>
    <p:sldId id="262" r:id="rId10"/>
    <p:sldId id="263" r:id="rId11"/>
    <p:sldId id="271" r:id="rId12"/>
    <p:sldId id="272" r:id="rId13"/>
    <p:sldId id="267" r:id="rId14"/>
    <p:sldId id="268" r:id="rId15"/>
    <p:sldId id="269" r:id="rId16"/>
    <p:sldId id="270" r:id="rId17"/>
    <p:sldId id="273" r:id="rId18"/>
  </p:sldIdLst>
  <p:sldSz cx="6858000" cy="9144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2FC5B9-D062-4A81-9AA0-2A21F6581A40}" v="2789" dt="2023-02-23T22:37:52.935"/>
    <p1510:client id="{52A99FC4-77BD-40E7-A5F2-06F8ED2D9980}" v="461" dt="2023-03-15T22:57:48.019"/>
    <p1510:client id="{9B202BA3-B754-4F7D-8FF2-76077457F1B0}" v="2655" dt="2023-01-19T22:01:00.060"/>
    <p1510:client id="{9BBF4191-E263-40B4-B581-BDB7A1D6CE2E}" v="1382" dt="2023-01-17T21:55:34.933"/>
    <p1510:client id="{C9539A07-F2F7-47E5-B707-A923112271F3}" v="659" dt="2023-03-16T20:56:10.314"/>
    <p1510:client id="{FB298DAA-34C6-4BE3-BB71-3D886D0A284E}" v="139" dt="2023-01-15T18:55:55.01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0" autoAdjust="0"/>
    <p:restoredTop sz="94660"/>
  </p:normalViewPr>
  <p:slideViewPr>
    <p:cSldViewPr snapToGrid="0">
      <p:cViewPr varScale="1">
        <p:scale>
          <a:sx n="73" d="100"/>
          <a:sy n="73" d="100"/>
        </p:scale>
        <p:origin x="72"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857250" y="1496484"/>
            <a:ext cx="5143500" cy="3183467"/>
          </a:xfrm>
        </p:spPr>
        <p:txBody>
          <a:bodyPr anchor="b"/>
          <a:lstStyle>
            <a:lvl1pPr algn="ctr">
              <a:defRPr sz="3375"/>
            </a:lvl1pPr>
          </a:lstStyle>
          <a:p>
            <a:r>
              <a:rPr lang="es-ES"/>
              <a:t>Haga clic para modificar el estilo de título del patrón</a:t>
            </a:r>
          </a:p>
        </p:txBody>
      </p:sp>
      <p:sp>
        <p:nvSpPr>
          <p:cNvPr id="3" name="Subtítulo 2"/>
          <p:cNvSpPr>
            <a:spLocks noGrp="1"/>
          </p:cNvSpPr>
          <p:nvPr>
            <p:ph type="subTitle" idx="1"/>
          </p:nvPr>
        </p:nvSpPr>
        <p:spPr>
          <a:xfrm>
            <a:off x="857250" y="4802717"/>
            <a:ext cx="5143500" cy="2207683"/>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16/03/2023</a:t>
            </a:fld>
            <a:endParaRPr lang="es-ES"/>
          </a:p>
        </p:txBody>
      </p:sp>
      <p:sp>
        <p:nvSpPr>
          <p:cNvPr id="5" name="Marcador de pie de página 4"/>
          <p:cNvSpPr>
            <a:spLocks noGrp="1"/>
          </p:cNvSpPr>
          <p:nvPr>
            <p:ph type="ftr" sz="quarter" idx="11"/>
          </p:nvPr>
        </p:nvSpPr>
        <p:spPr/>
        <p:txBody>
          <a:bodyPr/>
          <a:lstStyle/>
          <a:p>
            <a:r>
              <a:rPr lang="es-ES"/>
              <a:t>Matias Ibarra Proyecto Data Analytics Ventas Cafeteria M&amp;V Comisión 32650</a:t>
            </a:r>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88191458"/>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16/03/2023</a:t>
            </a:fld>
            <a:endParaRPr lang="es-ES"/>
          </a:p>
        </p:txBody>
      </p:sp>
      <p:sp>
        <p:nvSpPr>
          <p:cNvPr id="5" name="Marcador de pie de página 4"/>
          <p:cNvSpPr>
            <a:spLocks noGrp="1"/>
          </p:cNvSpPr>
          <p:nvPr>
            <p:ph type="ftr" sz="quarter" idx="11"/>
          </p:nvPr>
        </p:nvSpPr>
        <p:spPr/>
        <p:txBody>
          <a:bodyPr/>
          <a:lstStyle/>
          <a:p>
            <a:r>
              <a:rPr lang="es-ES"/>
              <a:t>Matias Ibarra Proyecto Data Analytics Ventas Cafeteria M&amp;V Comisión 32650</a:t>
            </a:r>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541863252"/>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4907757" y="486834"/>
            <a:ext cx="1478756" cy="7749117"/>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471488" y="486834"/>
            <a:ext cx="4350544" cy="7749117"/>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16/03/2023</a:t>
            </a:fld>
            <a:endParaRPr lang="es-ES"/>
          </a:p>
        </p:txBody>
      </p:sp>
      <p:sp>
        <p:nvSpPr>
          <p:cNvPr id="5" name="Marcador de pie de página 4"/>
          <p:cNvSpPr>
            <a:spLocks noGrp="1"/>
          </p:cNvSpPr>
          <p:nvPr>
            <p:ph type="ftr" sz="quarter" idx="11"/>
          </p:nvPr>
        </p:nvSpPr>
        <p:spPr/>
        <p:txBody>
          <a:bodyPr/>
          <a:lstStyle/>
          <a:p>
            <a:r>
              <a:rPr lang="es-ES"/>
              <a:t>Matias Ibarra Proyecto Data Analytics Ventas Cafeteria M&amp;V Comisión 32650</a:t>
            </a:r>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1509620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16/03/2023</a:t>
            </a:fld>
            <a:endParaRPr lang="es-ES"/>
          </a:p>
        </p:txBody>
      </p:sp>
      <p:sp>
        <p:nvSpPr>
          <p:cNvPr id="5" name="Marcador de pie de página 4"/>
          <p:cNvSpPr>
            <a:spLocks noGrp="1"/>
          </p:cNvSpPr>
          <p:nvPr>
            <p:ph type="ftr" sz="quarter" idx="11"/>
          </p:nvPr>
        </p:nvSpPr>
        <p:spPr/>
        <p:txBody>
          <a:bodyPr/>
          <a:lstStyle/>
          <a:p>
            <a:r>
              <a:rPr lang="es-ES"/>
              <a:t>Matias Ibarra Proyecto Data Analytics Ventas Cafeteria M&amp;V Comisión 32650</a:t>
            </a:r>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398174421"/>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467916" y="2279653"/>
            <a:ext cx="5915025" cy="3803649"/>
          </a:xfrm>
        </p:spPr>
        <p:txBody>
          <a:bodyPr anchor="b"/>
          <a:lstStyle>
            <a:lvl1pPr>
              <a:defRPr sz="3375"/>
            </a:lvl1pPr>
          </a:lstStyle>
          <a:p>
            <a:r>
              <a:rPr lang="es-ES"/>
              <a:t>Haga clic para modificar el estilo de título del patrón</a:t>
            </a:r>
          </a:p>
        </p:txBody>
      </p:sp>
      <p:sp>
        <p:nvSpPr>
          <p:cNvPr id="3" name="Marcador de texto 2"/>
          <p:cNvSpPr>
            <a:spLocks noGrp="1"/>
          </p:cNvSpPr>
          <p:nvPr>
            <p:ph type="body" idx="1"/>
          </p:nvPr>
        </p:nvSpPr>
        <p:spPr>
          <a:xfrm>
            <a:off x="467916" y="6119286"/>
            <a:ext cx="5915025" cy="2000249"/>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16/03/2023</a:t>
            </a:fld>
            <a:endParaRPr lang="es-ES"/>
          </a:p>
        </p:txBody>
      </p:sp>
      <p:sp>
        <p:nvSpPr>
          <p:cNvPr id="5" name="Marcador de pie de página 4"/>
          <p:cNvSpPr>
            <a:spLocks noGrp="1"/>
          </p:cNvSpPr>
          <p:nvPr>
            <p:ph type="ftr" sz="quarter" idx="11"/>
          </p:nvPr>
        </p:nvSpPr>
        <p:spPr/>
        <p:txBody>
          <a:bodyPr/>
          <a:lstStyle/>
          <a:p>
            <a:r>
              <a:rPr lang="es-ES"/>
              <a:t>Matias Ibarra Proyecto Data Analytics Ventas Cafeteria M&amp;V Comisión 32650</a:t>
            </a:r>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339700568"/>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471488" y="2434167"/>
            <a:ext cx="2914650" cy="580178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3471863" y="2434167"/>
            <a:ext cx="2914650" cy="580178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16/03/2023</a:t>
            </a:fld>
            <a:endParaRPr lang="es-ES"/>
          </a:p>
        </p:txBody>
      </p:sp>
      <p:sp>
        <p:nvSpPr>
          <p:cNvPr id="6" name="Marcador de pie de página 5"/>
          <p:cNvSpPr>
            <a:spLocks noGrp="1"/>
          </p:cNvSpPr>
          <p:nvPr>
            <p:ph type="ftr" sz="quarter" idx="11"/>
          </p:nvPr>
        </p:nvSpPr>
        <p:spPr/>
        <p:txBody>
          <a:bodyPr/>
          <a:lstStyle/>
          <a:p>
            <a:r>
              <a:rPr lang="es-ES"/>
              <a:t>Matias Ibarra Proyecto Data Analytics Ventas Cafeteria M&amp;V Comisión 32650</a:t>
            </a:r>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979029867"/>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72381" y="486836"/>
            <a:ext cx="5915025" cy="1767417"/>
          </a:xfrm>
        </p:spPr>
        <p:txBody>
          <a:bodyPr/>
          <a:lstStyle/>
          <a:p>
            <a:r>
              <a:rPr lang="es-ES"/>
              <a:t>Haga clic para modificar el estilo de título del patrón</a:t>
            </a:r>
          </a:p>
        </p:txBody>
      </p:sp>
      <p:sp>
        <p:nvSpPr>
          <p:cNvPr id="3" name="Marcador de texto 2"/>
          <p:cNvSpPr>
            <a:spLocks noGrp="1"/>
          </p:cNvSpPr>
          <p:nvPr>
            <p:ph type="body" idx="1"/>
          </p:nvPr>
        </p:nvSpPr>
        <p:spPr>
          <a:xfrm>
            <a:off x="472381" y="2241551"/>
            <a:ext cx="2901255" cy="1098549"/>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s-ES"/>
              <a:t>Haga clic para modificar el estilo de texto del patrón</a:t>
            </a:r>
          </a:p>
        </p:txBody>
      </p:sp>
      <p:sp>
        <p:nvSpPr>
          <p:cNvPr id="4" name="Marcador de contenido 3"/>
          <p:cNvSpPr>
            <a:spLocks noGrp="1"/>
          </p:cNvSpPr>
          <p:nvPr>
            <p:ph sz="half" idx="2"/>
          </p:nvPr>
        </p:nvSpPr>
        <p:spPr>
          <a:xfrm>
            <a:off x="472381" y="3340100"/>
            <a:ext cx="2901255" cy="491278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3471863" y="2241551"/>
            <a:ext cx="2915543" cy="1098549"/>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s-ES"/>
              <a:t>Haga clic para modificar el estilo de texto del patrón</a:t>
            </a:r>
          </a:p>
        </p:txBody>
      </p:sp>
      <p:sp>
        <p:nvSpPr>
          <p:cNvPr id="6" name="Marcador de contenido 5"/>
          <p:cNvSpPr>
            <a:spLocks noGrp="1"/>
          </p:cNvSpPr>
          <p:nvPr>
            <p:ph sz="quarter" idx="4"/>
          </p:nvPr>
        </p:nvSpPr>
        <p:spPr>
          <a:xfrm>
            <a:off x="3471863" y="3340100"/>
            <a:ext cx="2915543" cy="491278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16/03/2023</a:t>
            </a:fld>
            <a:endParaRPr lang="es-ES"/>
          </a:p>
        </p:txBody>
      </p:sp>
      <p:sp>
        <p:nvSpPr>
          <p:cNvPr id="8" name="Marcador de pie de página 7"/>
          <p:cNvSpPr>
            <a:spLocks noGrp="1"/>
          </p:cNvSpPr>
          <p:nvPr>
            <p:ph type="ftr" sz="quarter" idx="11"/>
          </p:nvPr>
        </p:nvSpPr>
        <p:spPr/>
        <p:txBody>
          <a:bodyPr/>
          <a:lstStyle/>
          <a:p>
            <a:r>
              <a:rPr lang="es-ES"/>
              <a:t>Matias Ibarra Proyecto Data Analytics Ventas Cafeteria M&amp;V Comisión 32650</a:t>
            </a:r>
          </a:p>
        </p:txBody>
      </p:sp>
      <p:sp>
        <p:nvSpPr>
          <p:cNvPr id="9" name="Marcador de número de diapositiva 8"/>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752394269"/>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0771E8B-6CA5-40B2-8038-0E112F3DAC1C}" type="datetimeFigureOut">
              <a:rPr lang="es-ES" smtClean="0"/>
              <a:t>16/03/2023</a:t>
            </a:fld>
            <a:endParaRPr lang="es-ES"/>
          </a:p>
        </p:txBody>
      </p:sp>
      <p:sp>
        <p:nvSpPr>
          <p:cNvPr id="4" name="Marcador de pie de página 3"/>
          <p:cNvSpPr>
            <a:spLocks noGrp="1"/>
          </p:cNvSpPr>
          <p:nvPr>
            <p:ph type="ftr" sz="quarter" idx="11"/>
          </p:nvPr>
        </p:nvSpPr>
        <p:spPr/>
        <p:txBody>
          <a:bodyPr/>
          <a:lstStyle/>
          <a:p>
            <a:r>
              <a:rPr lang="es-ES"/>
              <a:t>Matias Ibarra Proyecto Data Analytics Ventas Cafeteria M&amp;V Comisión 32650</a:t>
            </a:r>
          </a:p>
        </p:txBody>
      </p:sp>
      <p:sp>
        <p:nvSpPr>
          <p:cNvPr id="5" name="Marcador de número de diapositiva 4"/>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30658609"/>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16/03/2023</a:t>
            </a:fld>
            <a:endParaRPr lang="es-ES"/>
          </a:p>
        </p:txBody>
      </p:sp>
      <p:sp>
        <p:nvSpPr>
          <p:cNvPr id="3" name="Marcador de pie de página 2"/>
          <p:cNvSpPr>
            <a:spLocks noGrp="1"/>
          </p:cNvSpPr>
          <p:nvPr>
            <p:ph type="ftr" sz="quarter" idx="11"/>
          </p:nvPr>
        </p:nvSpPr>
        <p:spPr/>
        <p:txBody>
          <a:bodyPr/>
          <a:lstStyle/>
          <a:p>
            <a:r>
              <a:rPr lang="es-ES"/>
              <a:t>Matias Ibarra Proyecto Data Analytics Ventas Cafeteria M&amp;V Comisión 32650</a:t>
            </a:r>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82375612"/>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72381" y="609600"/>
            <a:ext cx="2211884" cy="2133600"/>
          </a:xfrm>
        </p:spPr>
        <p:txBody>
          <a:bodyPr anchor="b"/>
          <a:lstStyle>
            <a:lvl1pPr>
              <a:defRPr sz="1800"/>
            </a:lvl1pPr>
          </a:lstStyle>
          <a:p>
            <a:r>
              <a:rPr lang="es-ES"/>
              <a:t>Haga clic para modificar el estilo de título del patrón</a:t>
            </a:r>
          </a:p>
        </p:txBody>
      </p:sp>
      <p:sp>
        <p:nvSpPr>
          <p:cNvPr id="3" name="Marcador de contenido 2"/>
          <p:cNvSpPr>
            <a:spLocks noGrp="1"/>
          </p:cNvSpPr>
          <p:nvPr>
            <p:ph idx="1"/>
          </p:nvPr>
        </p:nvSpPr>
        <p:spPr>
          <a:xfrm>
            <a:off x="2915543" y="1316569"/>
            <a:ext cx="3471863" cy="6498167"/>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472381" y="2743200"/>
            <a:ext cx="2211884" cy="508211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16/03/2023</a:t>
            </a:fld>
            <a:endParaRPr lang="es-ES"/>
          </a:p>
        </p:txBody>
      </p:sp>
      <p:sp>
        <p:nvSpPr>
          <p:cNvPr id="6" name="Marcador de pie de página 5"/>
          <p:cNvSpPr>
            <a:spLocks noGrp="1"/>
          </p:cNvSpPr>
          <p:nvPr>
            <p:ph type="ftr" sz="quarter" idx="11"/>
          </p:nvPr>
        </p:nvSpPr>
        <p:spPr/>
        <p:txBody>
          <a:bodyPr/>
          <a:lstStyle/>
          <a:p>
            <a:r>
              <a:rPr lang="es-ES"/>
              <a:t>Matias Ibarra Proyecto Data Analytics Ventas Cafeteria M&amp;V Comisión 32650</a:t>
            </a:r>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360449816"/>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72381" y="609600"/>
            <a:ext cx="2211884" cy="2133600"/>
          </a:xfrm>
        </p:spPr>
        <p:txBody>
          <a:bodyPr anchor="b"/>
          <a:lstStyle>
            <a:lvl1pPr>
              <a:defRPr sz="1800"/>
            </a:lvl1pPr>
          </a:lstStyle>
          <a:p>
            <a:r>
              <a:rPr lang="es-ES"/>
              <a:t>Haga clic para modificar el estilo de título del patrón</a:t>
            </a:r>
          </a:p>
        </p:txBody>
      </p:sp>
      <p:sp>
        <p:nvSpPr>
          <p:cNvPr id="3" name="Marcador de posición de imagen 2"/>
          <p:cNvSpPr>
            <a:spLocks noGrp="1"/>
          </p:cNvSpPr>
          <p:nvPr>
            <p:ph type="pic" idx="1"/>
          </p:nvPr>
        </p:nvSpPr>
        <p:spPr>
          <a:xfrm>
            <a:off x="2915543" y="1316569"/>
            <a:ext cx="3471863" cy="6498167"/>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s-ES"/>
          </a:p>
        </p:txBody>
      </p:sp>
      <p:sp>
        <p:nvSpPr>
          <p:cNvPr id="4" name="Marcador de texto 3"/>
          <p:cNvSpPr>
            <a:spLocks noGrp="1"/>
          </p:cNvSpPr>
          <p:nvPr>
            <p:ph type="body" sz="half" idx="2"/>
          </p:nvPr>
        </p:nvSpPr>
        <p:spPr>
          <a:xfrm>
            <a:off x="472381" y="2743200"/>
            <a:ext cx="2211884" cy="508211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16/03/2023</a:t>
            </a:fld>
            <a:endParaRPr lang="es-ES"/>
          </a:p>
        </p:txBody>
      </p:sp>
      <p:sp>
        <p:nvSpPr>
          <p:cNvPr id="6" name="Marcador de pie de página 5"/>
          <p:cNvSpPr>
            <a:spLocks noGrp="1"/>
          </p:cNvSpPr>
          <p:nvPr>
            <p:ph type="ftr" sz="quarter" idx="11"/>
          </p:nvPr>
        </p:nvSpPr>
        <p:spPr/>
        <p:txBody>
          <a:bodyPr/>
          <a:lstStyle/>
          <a:p>
            <a:r>
              <a:rPr lang="es-ES"/>
              <a:t>Matias Ibarra Proyecto Data Analytics Ventas Cafeteria M&amp;V Comisión 32650</a:t>
            </a:r>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83603595"/>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675">
                <a:solidFill>
                  <a:schemeClr val="tx1">
                    <a:tint val="75000"/>
                  </a:schemeClr>
                </a:solidFill>
              </a:defRPr>
            </a:lvl1pPr>
          </a:lstStyle>
          <a:p>
            <a:fld id="{40771E8B-6CA5-40B2-8038-0E112F3DAC1C}" type="datetimeFigureOut">
              <a:rPr lang="es-ES" smtClean="0"/>
              <a:t>16/03/2023</a:t>
            </a:fld>
            <a:endParaRPr lang="es-ES"/>
          </a:p>
        </p:txBody>
      </p:sp>
      <p:sp>
        <p:nvSpPr>
          <p:cNvPr id="5" name="Marcador de pie de página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675">
                <a:solidFill>
                  <a:schemeClr val="tx1">
                    <a:tint val="75000"/>
                  </a:schemeClr>
                </a:solidFill>
              </a:defRPr>
            </a:lvl1pPr>
          </a:lstStyle>
          <a:p>
            <a:r>
              <a:rPr lang="es-ES"/>
              <a:t>Matias Ibarra Proyecto Data Analytics Ventas Cafeteria M&amp;V Comisión 32650</a:t>
            </a:r>
          </a:p>
        </p:txBody>
      </p:sp>
      <p:sp>
        <p:nvSpPr>
          <p:cNvPr id="6" name="Marcador de número de diapositiva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675">
                <a:solidFill>
                  <a:schemeClr val="tx1">
                    <a:tint val="75000"/>
                  </a:schemeClr>
                </a:solidFill>
              </a:defRPr>
            </a:lvl1pPr>
          </a:lstStyle>
          <a:p>
            <a:fld id="{0F1556C4-DFC3-4611-A7CC-780699185E26}" type="slidenum">
              <a:rPr lang="es-ES" smtClean="0"/>
              <a:t>‹Nº›</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l="-57000" r="-57000"/>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748140" y="2576192"/>
            <a:ext cx="5041576" cy="3339472"/>
          </a:xfrm>
          <a:ln>
            <a:solidFill>
              <a:schemeClr val="bg2"/>
            </a:solidFill>
            <a:prstDash val="dash"/>
          </a:ln>
        </p:spPr>
        <p:txBody>
          <a:bodyPr vert="horz" lIns="91440" tIns="45720" rIns="91440" bIns="45720" rtlCol="0" anchor="t">
            <a:normAutofit fontScale="90000"/>
          </a:bodyPr>
          <a:lstStyle/>
          <a:p>
            <a:br>
              <a:rPr lang="es-ES" sz="4800" b="1" dirty="0">
                <a:solidFill>
                  <a:schemeClr val="tx2">
                    <a:lumMod val="20000"/>
                    <a:lumOff val="80000"/>
                  </a:schemeClr>
                </a:solidFill>
                <a:latin typeface="HGPMinchoE"/>
                <a:ea typeface="HGPMinchoE"/>
                <a:cs typeface="Calibri Light"/>
              </a:rPr>
            </a:br>
            <a:r>
              <a:rPr lang="es-ES" sz="4800" b="1" dirty="0">
                <a:solidFill>
                  <a:schemeClr val="tx2">
                    <a:lumMod val="20000"/>
                    <a:lumOff val="80000"/>
                  </a:schemeClr>
                </a:solidFill>
                <a:latin typeface="HGPMinchoE"/>
                <a:ea typeface="HGPMinchoE"/>
                <a:cs typeface="Calibri Light"/>
              </a:rPr>
              <a:t>Proyecto final:</a:t>
            </a:r>
            <a:br>
              <a:rPr lang="es-ES" sz="4800" b="1" dirty="0">
                <a:solidFill>
                  <a:schemeClr val="tx2">
                    <a:lumMod val="20000"/>
                    <a:lumOff val="80000"/>
                  </a:schemeClr>
                </a:solidFill>
                <a:latin typeface="HGPMinchoE"/>
                <a:ea typeface="HGPMinchoE"/>
                <a:cs typeface="Calibri Light"/>
              </a:rPr>
            </a:br>
            <a:br>
              <a:rPr lang="es-ES" sz="4800" b="1" dirty="0">
                <a:solidFill>
                  <a:schemeClr val="tx2">
                    <a:lumMod val="20000"/>
                    <a:lumOff val="80000"/>
                  </a:schemeClr>
                </a:solidFill>
                <a:latin typeface="HGPMinchoE"/>
                <a:ea typeface="HGPMinchoE"/>
                <a:cs typeface="Calibri Light"/>
              </a:rPr>
            </a:br>
            <a:r>
              <a:rPr lang="es-ES" sz="4800" b="1" dirty="0">
                <a:solidFill>
                  <a:schemeClr val="tx2">
                    <a:lumMod val="20000"/>
                    <a:lumOff val="80000"/>
                  </a:schemeClr>
                </a:solidFill>
                <a:latin typeface="HGPMinchoE"/>
                <a:ea typeface="HGPMinchoE"/>
                <a:cs typeface="Calibri Light"/>
              </a:rPr>
              <a:t>'M&amp;V </a:t>
            </a:r>
            <a:r>
              <a:rPr lang="es-ES" sz="4800" b="1" dirty="0" err="1">
                <a:solidFill>
                  <a:schemeClr val="tx2">
                    <a:lumMod val="20000"/>
                    <a:lumOff val="80000"/>
                  </a:schemeClr>
                </a:solidFill>
                <a:latin typeface="HGPMinchoE"/>
                <a:ea typeface="HGPMinchoE"/>
                <a:cs typeface="Calibri Light"/>
              </a:rPr>
              <a:t>Coffee</a:t>
            </a:r>
            <a:r>
              <a:rPr lang="es-ES" sz="4800" b="1" dirty="0">
                <a:solidFill>
                  <a:schemeClr val="tx2">
                    <a:lumMod val="20000"/>
                    <a:lumOff val="80000"/>
                  </a:schemeClr>
                </a:solidFill>
                <a:latin typeface="HGPMinchoE"/>
                <a:ea typeface="HGPMinchoE"/>
                <a:cs typeface="Calibri Light"/>
              </a:rPr>
              <a:t> Shop'</a:t>
            </a:r>
          </a:p>
        </p:txBody>
      </p:sp>
      <p:sp>
        <p:nvSpPr>
          <p:cNvPr id="3" name="Subtítulo 2"/>
          <p:cNvSpPr>
            <a:spLocks noGrp="1"/>
          </p:cNvSpPr>
          <p:nvPr>
            <p:ph type="subTitle" idx="1"/>
          </p:nvPr>
        </p:nvSpPr>
        <p:spPr>
          <a:xfrm>
            <a:off x="41862" y="114233"/>
            <a:ext cx="2770137" cy="2615377"/>
          </a:xfrm>
        </p:spPr>
        <p:txBody>
          <a:bodyPr vert="horz" lIns="91440" tIns="45720" rIns="91440" bIns="45720" rtlCol="0" anchor="t">
            <a:normAutofit/>
          </a:bodyPr>
          <a:lstStyle/>
          <a:p>
            <a:endParaRPr lang="es-ES" sz="1800" dirty="0">
              <a:solidFill>
                <a:srgbClr val="FFFFFF"/>
              </a:solidFill>
              <a:cs typeface="Calibri"/>
            </a:endParaRPr>
          </a:p>
          <a:p>
            <a:endParaRPr lang="es-ES" sz="1800" dirty="0">
              <a:cs typeface="Calibri"/>
            </a:endParaRPr>
          </a:p>
        </p:txBody>
      </p:sp>
      <p:pic>
        <p:nvPicPr>
          <p:cNvPr id="4" name="Gráfico 4">
            <a:extLst>
              <a:ext uri="{FF2B5EF4-FFF2-40B4-BE49-F238E27FC236}">
                <a16:creationId xmlns:a16="http://schemas.microsoft.com/office/drawing/2014/main" id="{F123E496-057B-8CB9-28AD-9F2FC6A409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163" y="298430"/>
            <a:ext cx="2812423" cy="626223"/>
          </a:xfrm>
          <a:prstGeom prst="rect">
            <a:avLst/>
          </a:prstGeom>
        </p:spPr>
      </p:pic>
      <p:sp>
        <p:nvSpPr>
          <p:cNvPr id="5" name="Marcador de pie de página 4">
            <a:extLst>
              <a:ext uri="{FF2B5EF4-FFF2-40B4-BE49-F238E27FC236}">
                <a16:creationId xmlns:a16="http://schemas.microsoft.com/office/drawing/2014/main" id="{2B649FD0-B74A-8697-B5B1-00C5D955C40A}"/>
              </a:ext>
            </a:extLst>
          </p:cNvPr>
          <p:cNvSpPr>
            <a:spLocks noGrp="1"/>
          </p:cNvSpPr>
          <p:nvPr>
            <p:ph type="ftr" sz="quarter" idx="11"/>
          </p:nvPr>
        </p:nvSpPr>
        <p:spPr>
          <a:xfrm>
            <a:off x="558" y="7821994"/>
            <a:ext cx="6856885" cy="1139975"/>
          </a:xfrm>
        </p:spPr>
        <p:txBody>
          <a:bodyPr/>
          <a:lstStyle/>
          <a:p>
            <a:r>
              <a:rPr lang="es-ES" sz="2000" b="1" dirty="0" err="1">
                <a:solidFill>
                  <a:schemeClr val="bg2"/>
                </a:solidFill>
                <a:latin typeface="Iskoola Pota"/>
                <a:ea typeface="HGPMinchoE"/>
                <a:cs typeface="Courier New"/>
              </a:rPr>
              <a:t>Matias</a:t>
            </a:r>
            <a:r>
              <a:rPr lang="es-ES" sz="2000" b="1" dirty="0">
                <a:solidFill>
                  <a:schemeClr val="bg2"/>
                </a:solidFill>
                <a:latin typeface="Iskoola Pota"/>
                <a:ea typeface="HGPMinchoE"/>
                <a:cs typeface="Courier New"/>
              </a:rPr>
              <a:t> Ibarra - Comisión 32650 - 16 de Marzo, 2023</a:t>
            </a:r>
          </a:p>
        </p:txBody>
      </p:sp>
    </p:spTree>
    <p:extLst>
      <p:ext uri="{BB962C8B-B14F-4D97-AF65-F5344CB8AC3E}">
        <p14:creationId xmlns:p14="http://schemas.microsoft.com/office/powerpoint/2010/main" val="240627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3C04A4-4128-FE5A-B257-46E4275F98A3}"/>
              </a:ext>
            </a:extLst>
          </p:cNvPr>
          <p:cNvSpPr>
            <a:spLocks noGrp="1"/>
          </p:cNvSpPr>
          <p:nvPr>
            <p:ph type="title"/>
          </p:nvPr>
        </p:nvSpPr>
        <p:spPr/>
        <p:txBody>
          <a:bodyPr>
            <a:normAutofit/>
          </a:bodyPr>
          <a:lstStyle/>
          <a:p>
            <a:r>
              <a:rPr lang="es-ES" sz="1600" b="1" dirty="0">
                <a:solidFill>
                  <a:schemeClr val="bg2">
                    <a:lumMod val="50000"/>
                  </a:schemeClr>
                </a:solidFill>
                <a:cs typeface="Calibri Light"/>
              </a:rPr>
              <a:t>12.2-Stores:</a:t>
            </a:r>
            <a:r>
              <a:rPr lang="es-ES" sz="1600" dirty="0">
                <a:solidFill>
                  <a:schemeClr val="bg2">
                    <a:lumMod val="50000"/>
                  </a:schemeClr>
                </a:solidFill>
                <a:cs typeface="Calibri Light"/>
              </a:rPr>
              <a:t> En esta tabla están los datos de las tiendas donde se venden los productos, diferenciados por ubicación geográfica y tamaño. </a:t>
            </a:r>
            <a:br>
              <a:rPr lang="es-ES" sz="1600" dirty="0">
                <a:cs typeface="Calibri Light"/>
              </a:rPr>
            </a:br>
            <a:endParaRPr lang="es-ES" sz="1600" dirty="0"/>
          </a:p>
        </p:txBody>
      </p:sp>
      <p:sp>
        <p:nvSpPr>
          <p:cNvPr id="4" name="Marcador de pie de página 3">
            <a:extLst>
              <a:ext uri="{FF2B5EF4-FFF2-40B4-BE49-F238E27FC236}">
                <a16:creationId xmlns:a16="http://schemas.microsoft.com/office/drawing/2014/main" id="{B0088F5F-E8F7-5DEA-2364-53179FD061C8}"/>
              </a:ext>
            </a:extLst>
          </p:cNvPr>
          <p:cNvSpPr>
            <a:spLocks noGrp="1"/>
          </p:cNvSpPr>
          <p:nvPr>
            <p:ph type="ftr" sz="quarter" idx="11"/>
          </p:nvPr>
        </p:nvSpPr>
        <p:spPr>
          <a:xfrm>
            <a:off x="466210" y="7834474"/>
            <a:ext cx="2955238" cy="1316781"/>
          </a:xfrm>
        </p:spPr>
        <p:txBody>
          <a:bodyPr/>
          <a:lstStyle/>
          <a:p>
            <a:pPr algn="l">
              <a:spcBef>
                <a:spcPts val="500"/>
              </a:spcBef>
            </a:pPr>
            <a:r>
              <a:rPr lang="es-ES" sz="1400" b="1" dirty="0" err="1">
                <a:solidFill>
                  <a:schemeClr val="accent5">
                    <a:lumMod val="50000"/>
                  </a:schemeClr>
                </a:solidFill>
                <a:ea typeface="+mn-lt"/>
                <a:cs typeface="+mn-lt"/>
              </a:rPr>
              <a:t>Matias</a:t>
            </a:r>
            <a:r>
              <a:rPr lang="es-ES" sz="1400" b="1" dirty="0">
                <a:solidFill>
                  <a:schemeClr val="accent5">
                    <a:lumMod val="50000"/>
                  </a:schemeClr>
                </a:solidFill>
                <a:ea typeface="+mn-lt"/>
                <a:cs typeface="+mn-lt"/>
              </a:rPr>
              <a:t> Ibarra</a:t>
            </a:r>
            <a:endParaRPr lang="en-U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mn-lt"/>
                <a:cs typeface="+mn-lt"/>
              </a:rPr>
              <a:t>Proyecto Data </a:t>
            </a:r>
            <a:r>
              <a:rPr lang="es-ES" sz="1400" b="1" dirty="0" err="1">
                <a:solidFill>
                  <a:schemeClr val="accent5">
                    <a:lumMod val="50000"/>
                  </a:schemeClr>
                </a:solidFill>
                <a:ea typeface="+mn-lt"/>
                <a:cs typeface="+mn-lt"/>
              </a:rPr>
              <a:t>Analytics</a:t>
            </a:r>
            <a:endParaRPr lang="es-E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mn-lt"/>
                <a:cs typeface="+mn-lt"/>
              </a:rPr>
              <a:t>Ventas M&amp;V </a:t>
            </a:r>
            <a:r>
              <a:rPr lang="es-ES" sz="1400" b="1" dirty="0" err="1">
                <a:solidFill>
                  <a:schemeClr val="accent5">
                    <a:lumMod val="50000"/>
                  </a:schemeClr>
                </a:solidFill>
                <a:ea typeface="+mn-lt"/>
                <a:cs typeface="+mn-lt"/>
              </a:rPr>
              <a:t>Coffee</a:t>
            </a:r>
            <a:r>
              <a:rPr lang="es-ES" sz="1400" b="1" dirty="0">
                <a:solidFill>
                  <a:schemeClr val="accent5">
                    <a:lumMod val="50000"/>
                  </a:schemeClr>
                </a:solidFill>
                <a:ea typeface="+mn-lt"/>
                <a:cs typeface="+mn-lt"/>
              </a:rPr>
              <a:t> Shop</a:t>
            </a:r>
            <a:endParaRPr lang="en-U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mn-lt"/>
                <a:cs typeface="+mn-lt"/>
              </a:rPr>
              <a:t>Comisión 32650</a:t>
            </a:r>
            <a:endParaRPr lang="es-ES" sz="1400" dirty="0">
              <a:solidFill>
                <a:schemeClr val="accent5">
                  <a:lumMod val="50000"/>
                </a:schemeClr>
              </a:solidFill>
            </a:endParaRPr>
          </a:p>
        </p:txBody>
      </p:sp>
      <p:graphicFrame>
        <p:nvGraphicFramePr>
          <p:cNvPr id="6" name="Tabla 6">
            <a:extLst>
              <a:ext uri="{FF2B5EF4-FFF2-40B4-BE49-F238E27FC236}">
                <a16:creationId xmlns:a16="http://schemas.microsoft.com/office/drawing/2014/main" id="{19C2DFF1-7ECE-7E70-8D94-4E4E29726A39}"/>
              </a:ext>
            </a:extLst>
          </p:cNvPr>
          <p:cNvGraphicFramePr>
            <a:graphicFrameLocks noGrp="1"/>
          </p:cNvGraphicFramePr>
          <p:nvPr>
            <p:extLst>
              <p:ext uri="{D42A27DB-BD31-4B8C-83A1-F6EECF244321}">
                <p14:modId xmlns:p14="http://schemas.microsoft.com/office/powerpoint/2010/main" val="1192047637"/>
              </p:ext>
            </p:extLst>
          </p:nvPr>
        </p:nvGraphicFramePr>
        <p:xfrm>
          <a:off x="497387" y="1727052"/>
          <a:ext cx="5878637" cy="2418080"/>
        </p:xfrm>
        <a:graphic>
          <a:graphicData uri="http://schemas.openxmlformats.org/drawingml/2006/table">
            <a:tbl>
              <a:tblPr firstRow="1" bandRow="1">
                <a:tableStyleId>{5940675A-B579-460E-94D1-54222C63F5DA}</a:tableStyleId>
              </a:tblPr>
              <a:tblGrid>
                <a:gridCol w="1033795">
                  <a:extLst>
                    <a:ext uri="{9D8B030D-6E8A-4147-A177-3AD203B41FA5}">
                      <a16:colId xmlns:a16="http://schemas.microsoft.com/office/drawing/2014/main" val="469180385"/>
                    </a:ext>
                  </a:extLst>
                </a:gridCol>
                <a:gridCol w="1150280">
                  <a:extLst>
                    <a:ext uri="{9D8B030D-6E8A-4147-A177-3AD203B41FA5}">
                      <a16:colId xmlns:a16="http://schemas.microsoft.com/office/drawing/2014/main" val="2091074855"/>
                    </a:ext>
                  </a:extLst>
                </a:gridCol>
                <a:gridCol w="1223082">
                  <a:extLst>
                    <a:ext uri="{9D8B030D-6E8A-4147-A177-3AD203B41FA5}">
                      <a16:colId xmlns:a16="http://schemas.microsoft.com/office/drawing/2014/main" val="564539401"/>
                    </a:ext>
                  </a:extLst>
                </a:gridCol>
                <a:gridCol w="2471480">
                  <a:extLst>
                    <a:ext uri="{9D8B030D-6E8A-4147-A177-3AD203B41FA5}">
                      <a16:colId xmlns:a16="http://schemas.microsoft.com/office/drawing/2014/main" val="3624786124"/>
                    </a:ext>
                  </a:extLst>
                </a:gridCol>
              </a:tblGrid>
              <a:tr h="370840">
                <a:tc>
                  <a:txBody>
                    <a:bodyPr/>
                    <a:lstStyle/>
                    <a:p>
                      <a:pPr lvl="0" algn="ctr">
                        <a:buNone/>
                      </a:pPr>
                      <a:r>
                        <a:rPr lang="es-ES" dirty="0"/>
                        <a:t>TIPO DE </a:t>
                      </a:r>
                      <a:endParaRPr lang="es-ES"/>
                    </a:p>
                    <a:p>
                      <a:pPr lvl="0" algn="ctr">
                        <a:buNone/>
                      </a:pPr>
                      <a:r>
                        <a:rPr lang="es-ES" dirty="0"/>
                        <a:t>CLAVE</a:t>
                      </a:r>
                    </a:p>
                  </a:txBody>
                  <a:tcPr/>
                </a:tc>
                <a:tc>
                  <a:txBody>
                    <a:bodyPr/>
                    <a:lstStyle/>
                    <a:p>
                      <a:pPr lvl="0" algn="ctr">
                        <a:buNone/>
                      </a:pPr>
                      <a:r>
                        <a:rPr lang="es-ES" dirty="0"/>
                        <a:t>CAMPO</a:t>
                      </a:r>
                    </a:p>
                  </a:txBody>
                  <a:tcPr/>
                </a:tc>
                <a:tc>
                  <a:txBody>
                    <a:bodyPr/>
                    <a:lstStyle/>
                    <a:p>
                      <a:pPr lvl="0" algn="ctr">
                        <a:buNone/>
                      </a:pPr>
                      <a:r>
                        <a:rPr lang="es-ES" dirty="0"/>
                        <a:t>TIPO DE CAMPO</a:t>
                      </a:r>
                    </a:p>
                  </a:txBody>
                  <a:tcPr/>
                </a:tc>
                <a:tc>
                  <a:txBody>
                    <a:bodyPr/>
                    <a:lstStyle/>
                    <a:p>
                      <a:pPr lvl="0" algn="ctr">
                        <a:buNone/>
                      </a:pPr>
                      <a:r>
                        <a:rPr lang="es-ES" dirty="0"/>
                        <a:t>DESCRIPCION</a:t>
                      </a:r>
                    </a:p>
                  </a:txBody>
                  <a:tcPr/>
                </a:tc>
                <a:extLst>
                  <a:ext uri="{0D108BD9-81ED-4DB2-BD59-A6C34878D82A}">
                    <a16:rowId xmlns:a16="http://schemas.microsoft.com/office/drawing/2014/main" val="2371789507"/>
                  </a:ext>
                </a:extLst>
              </a:tr>
              <a:tr h="370840">
                <a:tc>
                  <a:txBody>
                    <a:bodyPr/>
                    <a:lstStyle/>
                    <a:p>
                      <a:pPr lvl="0" algn="ctr">
                        <a:buNone/>
                      </a:pPr>
                      <a:r>
                        <a:rPr lang="es-ES" sz="1400" dirty="0"/>
                        <a:t>PK</a:t>
                      </a:r>
                    </a:p>
                  </a:txBody>
                  <a:tcPr/>
                </a:tc>
                <a:tc>
                  <a:txBody>
                    <a:bodyPr/>
                    <a:lstStyle/>
                    <a:p>
                      <a:pPr lvl="0" algn="ctr">
                        <a:buNone/>
                      </a:pPr>
                      <a:r>
                        <a:rPr lang="es-ES" sz="1400" dirty="0" err="1"/>
                        <a:t>Area_Code</a:t>
                      </a:r>
                      <a:endParaRPr lang="es-ES" sz="1400" dirty="0"/>
                    </a:p>
                  </a:txBody>
                  <a:tcPr/>
                </a:tc>
                <a:tc>
                  <a:txBody>
                    <a:bodyPr/>
                    <a:lstStyle/>
                    <a:p>
                      <a:pPr lvl="0" algn="ctr">
                        <a:buNone/>
                      </a:pPr>
                      <a:r>
                        <a:rPr lang="es-ES" sz="1400" dirty="0" err="1"/>
                        <a:t>Int</a:t>
                      </a:r>
                      <a:endParaRPr lang="es-ES" sz="1400" dirty="0"/>
                    </a:p>
                  </a:txBody>
                  <a:tcPr/>
                </a:tc>
                <a:tc>
                  <a:txBody>
                    <a:bodyPr/>
                    <a:lstStyle/>
                    <a:p>
                      <a:pPr lvl="0" algn="ctr">
                        <a:buNone/>
                      </a:pPr>
                      <a:r>
                        <a:rPr lang="es-ES" sz="1400" b="0" i="0" u="none" strike="noStrike" noProof="0" dirty="0">
                          <a:latin typeface="Calibri"/>
                        </a:rPr>
                        <a:t>Clave única de cada tienda</a:t>
                      </a:r>
                      <a:endParaRPr lang="es-ES" sz="1400" dirty="0"/>
                    </a:p>
                  </a:txBody>
                  <a:tcPr/>
                </a:tc>
                <a:extLst>
                  <a:ext uri="{0D108BD9-81ED-4DB2-BD59-A6C34878D82A}">
                    <a16:rowId xmlns:a16="http://schemas.microsoft.com/office/drawing/2014/main" val="1713843072"/>
                  </a:ext>
                </a:extLst>
              </a:tr>
              <a:tr h="370840">
                <a:tc>
                  <a:txBody>
                    <a:bodyPr/>
                    <a:lstStyle/>
                    <a:p>
                      <a:pPr lvl="0" algn="ctr">
                        <a:buNone/>
                      </a:pPr>
                      <a:endParaRPr lang="es-ES" sz="1400" dirty="0"/>
                    </a:p>
                  </a:txBody>
                  <a:tcPr/>
                </a:tc>
                <a:tc>
                  <a:txBody>
                    <a:bodyPr/>
                    <a:lstStyle/>
                    <a:p>
                      <a:pPr lvl="0" algn="ctr">
                        <a:buNone/>
                      </a:pPr>
                      <a:r>
                        <a:rPr lang="es-ES" sz="1400" dirty="0" err="1"/>
                        <a:t>State</a:t>
                      </a:r>
                      <a:endParaRPr lang="es-ES" sz="1400" dirty="0"/>
                    </a:p>
                  </a:txBody>
                  <a:tcPr/>
                </a:tc>
                <a:tc>
                  <a:txBody>
                    <a:bodyPr/>
                    <a:lstStyle/>
                    <a:p>
                      <a:pPr lvl="0" algn="ctr">
                        <a:buNone/>
                      </a:pPr>
                      <a:r>
                        <a:rPr lang="es-ES" sz="1400" err="1"/>
                        <a:t>Varchar</a:t>
                      </a:r>
                      <a:r>
                        <a:rPr lang="es-ES" sz="1400" dirty="0"/>
                        <a:t>(100)</a:t>
                      </a:r>
                    </a:p>
                  </a:txBody>
                  <a:tcPr/>
                </a:tc>
                <a:tc>
                  <a:txBody>
                    <a:bodyPr/>
                    <a:lstStyle/>
                    <a:p>
                      <a:pPr lvl="0" algn="ctr">
                        <a:buNone/>
                      </a:pPr>
                      <a:r>
                        <a:rPr lang="es-ES" sz="1400" dirty="0"/>
                        <a:t>Estado al que pertenece la tienda</a:t>
                      </a:r>
                    </a:p>
                  </a:txBody>
                  <a:tcPr/>
                </a:tc>
                <a:extLst>
                  <a:ext uri="{0D108BD9-81ED-4DB2-BD59-A6C34878D82A}">
                    <a16:rowId xmlns:a16="http://schemas.microsoft.com/office/drawing/2014/main" val="1068469559"/>
                  </a:ext>
                </a:extLst>
              </a:tr>
              <a:tr h="370840">
                <a:tc>
                  <a:txBody>
                    <a:bodyPr/>
                    <a:lstStyle/>
                    <a:p>
                      <a:pPr lvl="0" algn="ctr">
                        <a:buNone/>
                      </a:pPr>
                      <a:endParaRPr lang="es-ES" sz="1400" dirty="0"/>
                    </a:p>
                  </a:txBody>
                  <a:tcPr/>
                </a:tc>
                <a:tc>
                  <a:txBody>
                    <a:bodyPr/>
                    <a:lstStyle/>
                    <a:p>
                      <a:pPr lvl="0" algn="ctr">
                        <a:buNone/>
                      </a:pPr>
                      <a:r>
                        <a:rPr lang="es-ES" sz="1400" err="1"/>
                        <a:t>Market</a:t>
                      </a:r>
                      <a:endParaRPr lang="es-ES" sz="1400"/>
                    </a:p>
                  </a:txBody>
                  <a:tcPr/>
                </a:tc>
                <a:tc>
                  <a:txBody>
                    <a:bodyPr/>
                    <a:lstStyle/>
                    <a:p>
                      <a:pPr lvl="0" algn="ctr">
                        <a:buNone/>
                      </a:pPr>
                      <a:r>
                        <a:rPr lang="es-ES" sz="1400" b="0" i="0" u="none" strike="noStrike" noProof="0" err="1">
                          <a:latin typeface="Calibri"/>
                        </a:rPr>
                        <a:t>Varchar</a:t>
                      </a:r>
                      <a:r>
                        <a:rPr lang="es-ES" sz="1400" b="0" i="0" u="none" strike="noStrike" noProof="0" dirty="0">
                          <a:latin typeface="Calibri"/>
                        </a:rPr>
                        <a:t>(100)</a:t>
                      </a:r>
                      <a:endParaRPr lang="es-ES" sz="1400" dirty="0"/>
                    </a:p>
                  </a:txBody>
                  <a:tcPr/>
                </a:tc>
                <a:tc>
                  <a:txBody>
                    <a:bodyPr/>
                    <a:lstStyle/>
                    <a:p>
                      <a:pPr lvl="0" algn="ctr">
                        <a:buNone/>
                      </a:pPr>
                      <a:r>
                        <a:rPr lang="es-ES" sz="1400" dirty="0"/>
                        <a:t>Región a la que pertenece la tienda</a:t>
                      </a:r>
                    </a:p>
                  </a:txBody>
                  <a:tcPr/>
                </a:tc>
                <a:extLst>
                  <a:ext uri="{0D108BD9-81ED-4DB2-BD59-A6C34878D82A}">
                    <a16:rowId xmlns:a16="http://schemas.microsoft.com/office/drawing/2014/main" val="1855244522"/>
                  </a:ext>
                </a:extLst>
              </a:tr>
              <a:tr h="370840">
                <a:tc>
                  <a:txBody>
                    <a:bodyPr/>
                    <a:lstStyle/>
                    <a:p>
                      <a:pPr algn="ctr"/>
                      <a:endParaRPr lang="es-ES" sz="1400" dirty="0"/>
                    </a:p>
                  </a:txBody>
                  <a:tcPr/>
                </a:tc>
                <a:tc>
                  <a:txBody>
                    <a:bodyPr/>
                    <a:lstStyle/>
                    <a:p>
                      <a:pPr algn="ctr"/>
                      <a:r>
                        <a:rPr lang="es-ES" sz="1400" err="1"/>
                        <a:t>Market_Size</a:t>
                      </a:r>
                    </a:p>
                  </a:txBody>
                  <a:tcPr/>
                </a:tc>
                <a:tc>
                  <a:txBody>
                    <a:bodyPr/>
                    <a:lstStyle/>
                    <a:p>
                      <a:pPr lvl="0" algn="ctr">
                        <a:buNone/>
                      </a:pPr>
                      <a:r>
                        <a:rPr lang="es-ES" sz="1400" b="0" i="0" u="none" strike="noStrike" noProof="0" err="1">
                          <a:latin typeface="Calibri"/>
                        </a:rPr>
                        <a:t>Varchar</a:t>
                      </a:r>
                      <a:r>
                        <a:rPr lang="es-ES" sz="1400" b="0" i="0" u="none" strike="noStrike" noProof="0" dirty="0">
                          <a:latin typeface="Calibri"/>
                        </a:rPr>
                        <a:t>(100)</a:t>
                      </a:r>
                      <a:endParaRPr lang="es-ES" sz="1400" dirty="0"/>
                    </a:p>
                  </a:txBody>
                  <a:tcPr/>
                </a:tc>
                <a:tc>
                  <a:txBody>
                    <a:bodyPr/>
                    <a:lstStyle/>
                    <a:p>
                      <a:pPr algn="ctr"/>
                      <a:r>
                        <a:rPr lang="es-ES" sz="1400" dirty="0"/>
                        <a:t>Tamaño de la tienda</a:t>
                      </a:r>
                    </a:p>
                  </a:txBody>
                  <a:tcPr/>
                </a:tc>
                <a:extLst>
                  <a:ext uri="{0D108BD9-81ED-4DB2-BD59-A6C34878D82A}">
                    <a16:rowId xmlns:a16="http://schemas.microsoft.com/office/drawing/2014/main" val="1095960941"/>
                  </a:ext>
                </a:extLst>
              </a:tr>
            </a:tbl>
          </a:graphicData>
        </a:graphic>
      </p:graphicFrame>
      <p:graphicFrame>
        <p:nvGraphicFramePr>
          <p:cNvPr id="10" name="Tabla 10">
            <a:extLst>
              <a:ext uri="{FF2B5EF4-FFF2-40B4-BE49-F238E27FC236}">
                <a16:creationId xmlns:a16="http://schemas.microsoft.com/office/drawing/2014/main" id="{558B4B36-65DC-D843-E8FF-9A79D569CA7D}"/>
              </a:ext>
            </a:extLst>
          </p:cNvPr>
          <p:cNvGraphicFramePr>
            <a:graphicFrameLocks noGrp="1"/>
          </p:cNvGraphicFramePr>
          <p:nvPr>
            <p:ph idx="1"/>
            <p:extLst>
              <p:ext uri="{D42A27DB-BD31-4B8C-83A1-F6EECF244321}">
                <p14:modId xmlns:p14="http://schemas.microsoft.com/office/powerpoint/2010/main" val="1451763847"/>
              </p:ext>
            </p:extLst>
          </p:nvPr>
        </p:nvGraphicFramePr>
        <p:xfrm>
          <a:off x="471487" y="5069090"/>
          <a:ext cx="5915018" cy="2270760"/>
        </p:xfrm>
        <a:graphic>
          <a:graphicData uri="http://schemas.openxmlformats.org/drawingml/2006/table">
            <a:tbl>
              <a:tblPr firstRow="1" bandRow="1">
                <a:tableStyleId>{5940675A-B579-460E-94D1-54222C63F5DA}</a:tableStyleId>
              </a:tblPr>
              <a:tblGrid>
                <a:gridCol w="1077477">
                  <a:extLst>
                    <a:ext uri="{9D8B030D-6E8A-4147-A177-3AD203B41FA5}">
                      <a16:colId xmlns:a16="http://schemas.microsoft.com/office/drawing/2014/main" val="814948192"/>
                    </a:ext>
                  </a:extLst>
                </a:gridCol>
                <a:gridCol w="1325006">
                  <a:extLst>
                    <a:ext uri="{9D8B030D-6E8A-4147-A177-3AD203B41FA5}">
                      <a16:colId xmlns:a16="http://schemas.microsoft.com/office/drawing/2014/main" val="1444867782"/>
                    </a:ext>
                  </a:extLst>
                </a:gridCol>
                <a:gridCol w="1164840">
                  <a:extLst>
                    <a:ext uri="{9D8B030D-6E8A-4147-A177-3AD203B41FA5}">
                      <a16:colId xmlns:a16="http://schemas.microsoft.com/office/drawing/2014/main" val="2919472433"/>
                    </a:ext>
                  </a:extLst>
                </a:gridCol>
                <a:gridCol w="2347695">
                  <a:extLst>
                    <a:ext uri="{9D8B030D-6E8A-4147-A177-3AD203B41FA5}">
                      <a16:colId xmlns:a16="http://schemas.microsoft.com/office/drawing/2014/main" val="2048471579"/>
                    </a:ext>
                  </a:extLst>
                </a:gridCol>
              </a:tblGrid>
              <a:tr h="370840">
                <a:tc>
                  <a:txBody>
                    <a:bodyPr/>
                    <a:lstStyle/>
                    <a:p>
                      <a:pPr lvl="0" algn="ctr">
                        <a:buNone/>
                      </a:pPr>
                      <a:r>
                        <a:rPr lang="es-ES" dirty="0"/>
                        <a:t>TIPO DE </a:t>
                      </a:r>
                    </a:p>
                    <a:p>
                      <a:pPr lvl="0" algn="ctr">
                        <a:buNone/>
                      </a:pPr>
                      <a:r>
                        <a:rPr lang="es-ES" dirty="0"/>
                        <a:t>CLAVE</a:t>
                      </a:r>
                      <a:endParaRPr lang="es-ES"/>
                    </a:p>
                  </a:txBody>
                  <a:tcPr/>
                </a:tc>
                <a:tc>
                  <a:txBody>
                    <a:bodyPr/>
                    <a:lstStyle/>
                    <a:p>
                      <a:pPr lvl="0" algn="ctr">
                        <a:buNone/>
                      </a:pPr>
                      <a:r>
                        <a:rPr lang="es-ES" dirty="0"/>
                        <a:t>CAMPO</a:t>
                      </a:r>
                      <a:endParaRPr lang="es-ES"/>
                    </a:p>
                  </a:txBody>
                  <a:tcPr/>
                </a:tc>
                <a:tc>
                  <a:txBody>
                    <a:bodyPr/>
                    <a:lstStyle/>
                    <a:p>
                      <a:pPr lvl="0" algn="ctr">
                        <a:buNone/>
                      </a:pPr>
                      <a:r>
                        <a:rPr lang="es-ES" dirty="0"/>
                        <a:t>TIPO DE CAMPO</a:t>
                      </a:r>
                      <a:endParaRPr lang="es-ES"/>
                    </a:p>
                  </a:txBody>
                  <a:tcPr/>
                </a:tc>
                <a:tc>
                  <a:txBody>
                    <a:bodyPr/>
                    <a:lstStyle/>
                    <a:p>
                      <a:pPr lvl="0" algn="ctr">
                        <a:buNone/>
                      </a:pPr>
                      <a:r>
                        <a:rPr lang="es-ES" dirty="0"/>
                        <a:t>DESCRIPCION</a:t>
                      </a:r>
                      <a:endParaRPr lang="es-ES"/>
                    </a:p>
                  </a:txBody>
                  <a:tcPr/>
                </a:tc>
                <a:extLst>
                  <a:ext uri="{0D108BD9-81ED-4DB2-BD59-A6C34878D82A}">
                    <a16:rowId xmlns:a16="http://schemas.microsoft.com/office/drawing/2014/main" val="3896821476"/>
                  </a:ext>
                </a:extLst>
              </a:tr>
              <a:tr h="370840">
                <a:tc>
                  <a:txBody>
                    <a:bodyPr/>
                    <a:lstStyle/>
                    <a:p>
                      <a:pPr algn="ctr"/>
                      <a:r>
                        <a:rPr lang="es-ES" sz="1400" dirty="0"/>
                        <a:t>PK</a:t>
                      </a:r>
                    </a:p>
                  </a:txBody>
                  <a:tcPr/>
                </a:tc>
                <a:tc>
                  <a:txBody>
                    <a:bodyPr/>
                    <a:lstStyle/>
                    <a:p>
                      <a:pPr algn="ctr"/>
                      <a:r>
                        <a:rPr lang="es-ES" sz="1400" dirty="0" err="1"/>
                        <a:t>ProductId</a:t>
                      </a:r>
                    </a:p>
                  </a:txBody>
                  <a:tcPr/>
                </a:tc>
                <a:tc>
                  <a:txBody>
                    <a:bodyPr/>
                    <a:lstStyle/>
                    <a:p>
                      <a:pPr algn="ctr"/>
                      <a:r>
                        <a:rPr lang="es-ES" sz="1400" dirty="0" err="1"/>
                        <a:t>Int</a:t>
                      </a:r>
                    </a:p>
                  </a:txBody>
                  <a:tcPr/>
                </a:tc>
                <a:tc>
                  <a:txBody>
                    <a:bodyPr/>
                    <a:lstStyle/>
                    <a:p>
                      <a:pPr algn="ctr"/>
                      <a:r>
                        <a:rPr lang="es-ES" sz="1400" dirty="0"/>
                        <a:t>Clave única de cada producto</a:t>
                      </a:r>
                    </a:p>
                  </a:txBody>
                  <a:tcPr/>
                </a:tc>
                <a:extLst>
                  <a:ext uri="{0D108BD9-81ED-4DB2-BD59-A6C34878D82A}">
                    <a16:rowId xmlns:a16="http://schemas.microsoft.com/office/drawing/2014/main" val="156621041"/>
                  </a:ext>
                </a:extLst>
              </a:tr>
              <a:tr h="370840">
                <a:tc>
                  <a:txBody>
                    <a:bodyPr/>
                    <a:lstStyle/>
                    <a:p>
                      <a:pPr algn="ctr"/>
                      <a:endParaRPr lang="es-ES" sz="1400" dirty="0"/>
                    </a:p>
                  </a:txBody>
                  <a:tcPr/>
                </a:tc>
                <a:tc>
                  <a:txBody>
                    <a:bodyPr/>
                    <a:lstStyle/>
                    <a:p>
                      <a:pPr algn="ctr"/>
                      <a:r>
                        <a:rPr lang="es-ES" sz="1400" dirty="0" err="1"/>
                        <a:t>Product_Type</a:t>
                      </a:r>
                    </a:p>
                  </a:txBody>
                  <a:tcPr/>
                </a:tc>
                <a:tc>
                  <a:txBody>
                    <a:bodyPr/>
                    <a:lstStyle/>
                    <a:p>
                      <a:pPr lvl="0" algn="ctr">
                        <a:buNone/>
                      </a:pPr>
                      <a:r>
                        <a:rPr lang="es-ES" sz="1400" b="0" i="0" u="none" strike="noStrike" noProof="0" dirty="0" err="1">
                          <a:latin typeface="Calibri"/>
                        </a:rPr>
                        <a:t>Varchar</a:t>
                      </a:r>
                      <a:r>
                        <a:rPr lang="es-ES" sz="1400" b="0" i="0" u="none" strike="noStrike" noProof="0" dirty="0">
                          <a:latin typeface="Calibri"/>
                        </a:rPr>
                        <a:t>(100)</a:t>
                      </a:r>
                      <a:endParaRPr lang="es-ES" dirty="0"/>
                    </a:p>
                  </a:txBody>
                  <a:tcPr/>
                </a:tc>
                <a:tc>
                  <a:txBody>
                    <a:bodyPr/>
                    <a:lstStyle/>
                    <a:p>
                      <a:pPr algn="ctr"/>
                      <a:r>
                        <a:rPr lang="es-ES" sz="1400" dirty="0"/>
                        <a:t>Categoría del producto</a:t>
                      </a:r>
                    </a:p>
                  </a:txBody>
                  <a:tcPr/>
                </a:tc>
                <a:extLst>
                  <a:ext uri="{0D108BD9-81ED-4DB2-BD59-A6C34878D82A}">
                    <a16:rowId xmlns:a16="http://schemas.microsoft.com/office/drawing/2014/main" val="4162534393"/>
                  </a:ext>
                </a:extLst>
              </a:tr>
              <a:tr h="370840">
                <a:tc>
                  <a:txBody>
                    <a:bodyPr/>
                    <a:lstStyle/>
                    <a:p>
                      <a:pPr algn="ctr"/>
                      <a:endParaRPr lang="es-ES" sz="1400" dirty="0"/>
                    </a:p>
                  </a:txBody>
                  <a:tcPr/>
                </a:tc>
                <a:tc>
                  <a:txBody>
                    <a:bodyPr/>
                    <a:lstStyle/>
                    <a:p>
                      <a:pPr algn="ctr"/>
                      <a:r>
                        <a:rPr lang="es-ES" sz="1400" dirty="0" err="1"/>
                        <a:t>Product_Name</a:t>
                      </a:r>
                    </a:p>
                  </a:txBody>
                  <a:tcPr/>
                </a:tc>
                <a:tc>
                  <a:txBody>
                    <a:bodyPr/>
                    <a:lstStyle/>
                    <a:p>
                      <a:pPr lvl="0" algn="ctr">
                        <a:buNone/>
                      </a:pPr>
                      <a:r>
                        <a:rPr lang="es-ES" sz="1400" b="0" i="0" u="none" strike="noStrike" noProof="0" dirty="0" err="1">
                          <a:latin typeface="Calibri"/>
                        </a:rPr>
                        <a:t>Varchar</a:t>
                      </a:r>
                      <a:r>
                        <a:rPr lang="es-ES" sz="1400" b="0" i="0" u="none" strike="noStrike" noProof="0" dirty="0">
                          <a:latin typeface="Calibri"/>
                        </a:rPr>
                        <a:t>(100)</a:t>
                      </a:r>
                      <a:endParaRPr lang="es-ES" dirty="0"/>
                    </a:p>
                  </a:txBody>
                  <a:tcPr/>
                </a:tc>
                <a:tc>
                  <a:txBody>
                    <a:bodyPr/>
                    <a:lstStyle/>
                    <a:p>
                      <a:pPr algn="ctr"/>
                      <a:r>
                        <a:rPr lang="es-ES" sz="1400" dirty="0"/>
                        <a:t>Nombre del producto</a:t>
                      </a:r>
                    </a:p>
                  </a:txBody>
                  <a:tcPr/>
                </a:tc>
                <a:extLst>
                  <a:ext uri="{0D108BD9-81ED-4DB2-BD59-A6C34878D82A}">
                    <a16:rowId xmlns:a16="http://schemas.microsoft.com/office/drawing/2014/main" val="1066794922"/>
                  </a:ext>
                </a:extLst>
              </a:tr>
              <a:tr h="370840">
                <a:tc>
                  <a:txBody>
                    <a:bodyPr/>
                    <a:lstStyle/>
                    <a:p>
                      <a:pPr algn="ctr"/>
                      <a:endParaRPr lang="es-ES" sz="1400" dirty="0"/>
                    </a:p>
                  </a:txBody>
                  <a:tcPr/>
                </a:tc>
                <a:tc>
                  <a:txBody>
                    <a:bodyPr/>
                    <a:lstStyle/>
                    <a:p>
                      <a:pPr algn="ctr"/>
                      <a:r>
                        <a:rPr lang="es-ES" sz="1400" dirty="0" err="1"/>
                        <a:t>Type</a:t>
                      </a:r>
                    </a:p>
                  </a:txBody>
                  <a:tcPr/>
                </a:tc>
                <a:tc>
                  <a:txBody>
                    <a:bodyPr/>
                    <a:lstStyle/>
                    <a:p>
                      <a:pPr lvl="0" algn="ctr">
                        <a:buNone/>
                      </a:pPr>
                      <a:r>
                        <a:rPr lang="es-ES" sz="1400" b="0" i="0" u="none" strike="noStrike" noProof="0" dirty="0" err="1">
                          <a:latin typeface="Calibri"/>
                        </a:rPr>
                        <a:t>Varchar</a:t>
                      </a:r>
                      <a:r>
                        <a:rPr lang="es-ES" sz="1400" b="0" i="0" u="none" strike="noStrike" noProof="0" dirty="0">
                          <a:latin typeface="Calibri"/>
                        </a:rPr>
                        <a:t>(100)</a:t>
                      </a:r>
                      <a:endParaRPr lang="es-ES" dirty="0"/>
                    </a:p>
                  </a:txBody>
                  <a:tcPr/>
                </a:tc>
                <a:tc>
                  <a:txBody>
                    <a:bodyPr/>
                    <a:lstStyle/>
                    <a:p>
                      <a:pPr algn="ctr"/>
                      <a:r>
                        <a:rPr lang="es-ES" sz="1400" dirty="0"/>
                        <a:t>Tipo de producto (regular-descafeinado)</a:t>
                      </a:r>
                    </a:p>
                  </a:txBody>
                  <a:tcPr/>
                </a:tc>
                <a:extLst>
                  <a:ext uri="{0D108BD9-81ED-4DB2-BD59-A6C34878D82A}">
                    <a16:rowId xmlns:a16="http://schemas.microsoft.com/office/drawing/2014/main" val="3186071965"/>
                  </a:ext>
                </a:extLst>
              </a:tr>
            </a:tbl>
          </a:graphicData>
        </a:graphic>
      </p:graphicFrame>
      <p:sp>
        <p:nvSpPr>
          <p:cNvPr id="9" name="CuadroTexto 8">
            <a:extLst>
              <a:ext uri="{FF2B5EF4-FFF2-40B4-BE49-F238E27FC236}">
                <a16:creationId xmlns:a16="http://schemas.microsoft.com/office/drawing/2014/main" id="{FCE178A5-7C28-4B4E-C7D4-ED5647CA380D}"/>
              </a:ext>
            </a:extLst>
          </p:cNvPr>
          <p:cNvSpPr txBox="1"/>
          <p:nvPr/>
        </p:nvSpPr>
        <p:spPr>
          <a:xfrm>
            <a:off x="465937" y="4353590"/>
            <a:ext cx="593195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dirty="0">
                <a:solidFill>
                  <a:schemeClr val="bg2">
                    <a:lumMod val="50000"/>
                  </a:schemeClr>
                </a:solidFill>
                <a:cs typeface="Calibri"/>
              </a:rPr>
              <a:t>12.3- </a:t>
            </a:r>
            <a:r>
              <a:rPr lang="es-ES" sz="1600" b="1" dirty="0" err="1">
                <a:solidFill>
                  <a:schemeClr val="bg2">
                    <a:lumMod val="50000"/>
                  </a:schemeClr>
                </a:solidFill>
                <a:cs typeface="Calibri"/>
              </a:rPr>
              <a:t>Products</a:t>
            </a:r>
            <a:r>
              <a:rPr lang="es-ES" sz="1600" b="1" dirty="0">
                <a:solidFill>
                  <a:schemeClr val="bg2">
                    <a:lumMod val="50000"/>
                  </a:schemeClr>
                </a:solidFill>
                <a:cs typeface="Calibri"/>
              </a:rPr>
              <a:t>:</a:t>
            </a:r>
            <a:r>
              <a:rPr lang="es-ES" sz="1600" dirty="0">
                <a:solidFill>
                  <a:schemeClr val="bg2">
                    <a:lumMod val="50000"/>
                  </a:schemeClr>
                </a:solidFill>
                <a:cs typeface="Calibri"/>
              </a:rPr>
              <a:t> En esta tabla están los datos de los productos a la venta analizados, separados en categorías.</a:t>
            </a:r>
          </a:p>
          <a:p>
            <a:endParaRPr lang="es-ES" sz="1600" dirty="0">
              <a:cs typeface="Calibri"/>
            </a:endParaRPr>
          </a:p>
        </p:txBody>
      </p:sp>
      <p:pic>
        <p:nvPicPr>
          <p:cNvPr id="12" name="Gráfico 11">
            <a:extLst>
              <a:ext uri="{FF2B5EF4-FFF2-40B4-BE49-F238E27FC236}">
                <a16:creationId xmlns:a16="http://schemas.microsoft.com/office/drawing/2014/main" id="{45DF6ABE-5EF9-861E-3974-4C5400CE39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1992" y="8465600"/>
            <a:ext cx="1593683" cy="341229"/>
          </a:xfrm>
          <a:prstGeom prst="rect">
            <a:avLst/>
          </a:prstGeom>
        </p:spPr>
      </p:pic>
      <p:graphicFrame>
        <p:nvGraphicFramePr>
          <p:cNvPr id="3" name="Tabla 4">
            <a:extLst>
              <a:ext uri="{FF2B5EF4-FFF2-40B4-BE49-F238E27FC236}">
                <a16:creationId xmlns:a16="http://schemas.microsoft.com/office/drawing/2014/main" id="{543CD453-2E30-C9EE-7556-F7431368325E}"/>
              </a:ext>
            </a:extLst>
          </p:cNvPr>
          <p:cNvGraphicFramePr>
            <a:graphicFrameLocks noGrp="1"/>
          </p:cNvGraphicFramePr>
          <p:nvPr>
            <p:extLst>
              <p:ext uri="{D42A27DB-BD31-4B8C-83A1-F6EECF244321}">
                <p14:modId xmlns:p14="http://schemas.microsoft.com/office/powerpoint/2010/main" val="3704017550"/>
              </p:ext>
            </p:extLst>
          </p:nvPr>
        </p:nvGraphicFramePr>
        <p:xfrm>
          <a:off x="468200" y="7346405"/>
          <a:ext cx="5896540" cy="534801"/>
        </p:xfrm>
        <a:graphic>
          <a:graphicData uri="http://schemas.openxmlformats.org/drawingml/2006/table">
            <a:tbl>
              <a:tblPr firstRow="1" bandRow="1">
                <a:tableStyleId>{5940675A-B579-460E-94D1-54222C63F5DA}</a:tableStyleId>
              </a:tblPr>
              <a:tblGrid>
                <a:gridCol w="1069472">
                  <a:extLst>
                    <a:ext uri="{9D8B030D-6E8A-4147-A177-3AD203B41FA5}">
                      <a16:colId xmlns:a16="http://schemas.microsoft.com/office/drawing/2014/main" val="4030936489"/>
                    </a:ext>
                  </a:extLst>
                </a:gridCol>
                <a:gridCol w="1323472">
                  <a:extLst>
                    <a:ext uri="{9D8B030D-6E8A-4147-A177-3AD203B41FA5}">
                      <a16:colId xmlns:a16="http://schemas.microsoft.com/office/drawing/2014/main" val="305522342"/>
                    </a:ext>
                  </a:extLst>
                </a:gridCol>
                <a:gridCol w="1176421">
                  <a:extLst>
                    <a:ext uri="{9D8B030D-6E8A-4147-A177-3AD203B41FA5}">
                      <a16:colId xmlns:a16="http://schemas.microsoft.com/office/drawing/2014/main" val="1143648156"/>
                    </a:ext>
                  </a:extLst>
                </a:gridCol>
                <a:gridCol w="2327175">
                  <a:extLst>
                    <a:ext uri="{9D8B030D-6E8A-4147-A177-3AD203B41FA5}">
                      <a16:colId xmlns:a16="http://schemas.microsoft.com/office/drawing/2014/main" val="2610551154"/>
                    </a:ext>
                  </a:extLst>
                </a:gridCol>
              </a:tblGrid>
              <a:tr h="534801">
                <a:tc>
                  <a:txBody>
                    <a:bodyPr/>
                    <a:lstStyle/>
                    <a:p>
                      <a:endParaRPr lang="es-ES"/>
                    </a:p>
                  </a:txBody>
                  <a:tcPr/>
                </a:tc>
                <a:tc>
                  <a:txBody>
                    <a:bodyPr/>
                    <a:lstStyle/>
                    <a:p>
                      <a:r>
                        <a:rPr lang="es-ES" sz="1400" dirty="0" err="1"/>
                        <a:t>Sales_Product</a:t>
                      </a:r>
                      <a:endParaRPr lang="es-ES" dirty="0" err="1"/>
                    </a:p>
                  </a:txBody>
                  <a:tcPr/>
                </a:tc>
                <a:tc>
                  <a:txBody>
                    <a:bodyPr/>
                    <a:lstStyle/>
                    <a:p>
                      <a:r>
                        <a:rPr lang="es-ES" sz="1400" dirty="0" err="1"/>
                        <a:t>Int</a:t>
                      </a:r>
                      <a:endParaRPr lang="es-ES" dirty="0" err="1"/>
                    </a:p>
                  </a:txBody>
                  <a:tcPr/>
                </a:tc>
                <a:tc>
                  <a:txBody>
                    <a:bodyPr/>
                    <a:lstStyle/>
                    <a:p>
                      <a:r>
                        <a:rPr lang="es-ES" sz="1400" dirty="0"/>
                        <a:t>Cantidad de ventas registradas por producto</a:t>
                      </a:r>
                      <a:endParaRPr lang="es-ES" dirty="0"/>
                    </a:p>
                  </a:txBody>
                  <a:tcPr/>
                </a:tc>
                <a:extLst>
                  <a:ext uri="{0D108BD9-81ED-4DB2-BD59-A6C34878D82A}">
                    <a16:rowId xmlns:a16="http://schemas.microsoft.com/office/drawing/2014/main" val="2698705776"/>
                  </a:ext>
                </a:extLst>
              </a:tr>
            </a:tbl>
          </a:graphicData>
        </a:graphic>
      </p:graphicFrame>
    </p:spTree>
    <p:extLst>
      <p:ext uri="{BB962C8B-B14F-4D97-AF65-F5344CB8AC3E}">
        <p14:creationId xmlns:p14="http://schemas.microsoft.com/office/powerpoint/2010/main" val="3261114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256B59-5472-C97E-4E55-B18EB57486E5}"/>
              </a:ext>
            </a:extLst>
          </p:cNvPr>
          <p:cNvSpPr>
            <a:spLocks noGrp="1"/>
          </p:cNvSpPr>
          <p:nvPr>
            <p:ph type="title"/>
          </p:nvPr>
        </p:nvSpPr>
        <p:spPr/>
        <p:txBody>
          <a:bodyPr/>
          <a:lstStyle/>
          <a:p>
            <a:r>
              <a:rPr lang="es-ES" sz="1600" b="1" dirty="0">
                <a:solidFill>
                  <a:schemeClr val="bg2">
                    <a:lumMod val="50000"/>
                  </a:schemeClr>
                </a:solidFill>
                <a:ea typeface="Calibri Light"/>
                <a:cs typeface="Calibri Light"/>
              </a:rPr>
              <a:t>12.4- </a:t>
            </a:r>
            <a:r>
              <a:rPr lang="es-ES" sz="1600" b="1" dirty="0" err="1">
                <a:solidFill>
                  <a:schemeClr val="bg2">
                    <a:lumMod val="50000"/>
                  </a:schemeClr>
                </a:solidFill>
                <a:ea typeface="Calibri Light"/>
                <a:cs typeface="Calibri Light"/>
              </a:rPr>
              <a:t>Ventas_Trimestres</a:t>
            </a:r>
            <a:r>
              <a:rPr lang="es-ES" sz="1600" b="1" dirty="0">
                <a:solidFill>
                  <a:schemeClr val="bg2">
                    <a:lumMod val="50000"/>
                  </a:schemeClr>
                </a:solidFill>
                <a:ea typeface="Calibri Light"/>
                <a:cs typeface="Calibri Light"/>
              </a:rPr>
              <a:t>:</a:t>
            </a:r>
            <a:r>
              <a:rPr lang="es-ES" sz="1600" dirty="0">
                <a:solidFill>
                  <a:schemeClr val="bg2">
                    <a:lumMod val="50000"/>
                  </a:schemeClr>
                </a:solidFill>
                <a:ea typeface="Calibri Light"/>
                <a:cs typeface="Calibri Light"/>
              </a:rPr>
              <a:t> En esta tabla se encuentran todas las fechas en las que se registraron ventas.</a:t>
            </a:r>
            <a:endParaRPr lang="es-ES" dirty="0">
              <a:solidFill>
                <a:schemeClr val="bg2">
                  <a:lumMod val="50000"/>
                </a:schemeClr>
              </a:solidFill>
            </a:endParaRPr>
          </a:p>
        </p:txBody>
      </p:sp>
      <p:sp>
        <p:nvSpPr>
          <p:cNvPr id="4" name="Marcador de pie de página 3">
            <a:extLst>
              <a:ext uri="{FF2B5EF4-FFF2-40B4-BE49-F238E27FC236}">
                <a16:creationId xmlns:a16="http://schemas.microsoft.com/office/drawing/2014/main" id="{40B2C1B0-F60D-3D7E-5980-D9848E9E8395}"/>
              </a:ext>
            </a:extLst>
          </p:cNvPr>
          <p:cNvSpPr>
            <a:spLocks noGrp="1"/>
          </p:cNvSpPr>
          <p:nvPr>
            <p:ph type="ftr" sz="quarter" idx="11"/>
          </p:nvPr>
        </p:nvSpPr>
        <p:spPr>
          <a:xfrm>
            <a:off x="593599" y="7695984"/>
            <a:ext cx="2876047" cy="1539406"/>
          </a:xfrm>
        </p:spPr>
        <p:txBody>
          <a:bodyPr/>
          <a:lstStyle/>
          <a:p>
            <a:pPr algn="l">
              <a:spcBef>
                <a:spcPts val="500"/>
              </a:spcBef>
            </a:pPr>
            <a:r>
              <a:rPr lang="es-ES" sz="1400" b="1" dirty="0" err="1">
                <a:solidFill>
                  <a:schemeClr val="accent5">
                    <a:lumMod val="50000"/>
                  </a:schemeClr>
                </a:solidFill>
                <a:ea typeface="Calibri"/>
                <a:cs typeface="Calibri"/>
              </a:rPr>
              <a:t>Matias</a:t>
            </a:r>
            <a:r>
              <a:rPr lang="es-ES" sz="1400" b="1" dirty="0">
                <a:solidFill>
                  <a:schemeClr val="accent5">
                    <a:lumMod val="50000"/>
                  </a:schemeClr>
                </a:solidFill>
                <a:ea typeface="Calibri"/>
                <a:cs typeface="Calibri"/>
              </a:rPr>
              <a:t> Ibarra</a:t>
            </a:r>
            <a:endParaRPr lang="es-E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Proyecto Data </a:t>
            </a:r>
            <a:r>
              <a:rPr lang="es-ES" sz="1400" b="1" dirty="0" err="1">
                <a:solidFill>
                  <a:schemeClr val="accent5">
                    <a:lumMod val="50000"/>
                  </a:schemeClr>
                </a:solidFill>
                <a:ea typeface="Calibri"/>
                <a:cs typeface="Calibri"/>
              </a:rPr>
              <a:t>Analytics</a:t>
            </a:r>
            <a:endParaRPr lang="es-E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Ventas M&amp;V </a:t>
            </a:r>
            <a:r>
              <a:rPr lang="es-ES" sz="1400" b="1" dirty="0" err="1">
                <a:solidFill>
                  <a:schemeClr val="accent5">
                    <a:lumMod val="50000"/>
                  </a:schemeClr>
                </a:solidFill>
                <a:ea typeface="Calibri"/>
                <a:cs typeface="Calibri"/>
              </a:rPr>
              <a:t>Coffee</a:t>
            </a:r>
            <a:r>
              <a:rPr lang="es-ES" sz="1400" b="1" dirty="0">
                <a:solidFill>
                  <a:schemeClr val="accent5">
                    <a:lumMod val="50000"/>
                  </a:schemeClr>
                </a:solidFill>
                <a:ea typeface="Calibri"/>
                <a:cs typeface="Calibri"/>
              </a:rPr>
              <a:t> Shop</a:t>
            </a:r>
            <a:endParaRPr lang="en-U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Comisión 32650</a:t>
            </a:r>
            <a:endParaRPr lang="es-ES">
              <a:solidFill>
                <a:schemeClr val="accent5">
                  <a:lumMod val="50000"/>
                </a:schemeClr>
              </a:solidFill>
              <a:ea typeface="Calibri" panose="020F0502020204030204"/>
              <a:cs typeface="Calibri" panose="020F0502020204030204"/>
            </a:endParaRPr>
          </a:p>
        </p:txBody>
      </p:sp>
      <p:graphicFrame>
        <p:nvGraphicFramePr>
          <p:cNvPr id="8" name="Tabla 8">
            <a:extLst>
              <a:ext uri="{FF2B5EF4-FFF2-40B4-BE49-F238E27FC236}">
                <a16:creationId xmlns:a16="http://schemas.microsoft.com/office/drawing/2014/main" id="{DE82BFF6-A52A-768D-8A6A-66C8BCB83470}"/>
              </a:ext>
            </a:extLst>
          </p:cNvPr>
          <p:cNvGraphicFramePr>
            <a:graphicFrameLocks noGrp="1"/>
          </p:cNvGraphicFramePr>
          <p:nvPr>
            <p:ph idx="1"/>
            <p:extLst>
              <p:ext uri="{D42A27DB-BD31-4B8C-83A1-F6EECF244321}">
                <p14:modId xmlns:p14="http://schemas.microsoft.com/office/powerpoint/2010/main" val="835328045"/>
              </p:ext>
            </p:extLst>
          </p:nvPr>
        </p:nvGraphicFramePr>
        <p:xfrm>
          <a:off x="510733" y="1825806"/>
          <a:ext cx="5915023" cy="3005755"/>
        </p:xfrm>
        <a:graphic>
          <a:graphicData uri="http://schemas.openxmlformats.org/drawingml/2006/table">
            <a:tbl>
              <a:tblPr firstRow="1" bandRow="1">
                <a:tableStyleId>{5940675A-B579-460E-94D1-54222C63F5DA}</a:tableStyleId>
              </a:tblPr>
              <a:tblGrid>
                <a:gridCol w="1443789">
                  <a:extLst>
                    <a:ext uri="{9D8B030D-6E8A-4147-A177-3AD203B41FA5}">
                      <a16:colId xmlns:a16="http://schemas.microsoft.com/office/drawing/2014/main" val="898419055"/>
                    </a:ext>
                  </a:extLst>
                </a:gridCol>
                <a:gridCol w="1513722">
                  <a:extLst>
                    <a:ext uri="{9D8B030D-6E8A-4147-A177-3AD203B41FA5}">
                      <a16:colId xmlns:a16="http://schemas.microsoft.com/office/drawing/2014/main" val="200619252"/>
                    </a:ext>
                  </a:extLst>
                </a:gridCol>
                <a:gridCol w="1478756">
                  <a:extLst>
                    <a:ext uri="{9D8B030D-6E8A-4147-A177-3AD203B41FA5}">
                      <a16:colId xmlns:a16="http://schemas.microsoft.com/office/drawing/2014/main" val="2609066576"/>
                    </a:ext>
                  </a:extLst>
                </a:gridCol>
                <a:gridCol w="1478756">
                  <a:extLst>
                    <a:ext uri="{9D8B030D-6E8A-4147-A177-3AD203B41FA5}">
                      <a16:colId xmlns:a16="http://schemas.microsoft.com/office/drawing/2014/main" val="1441210003"/>
                    </a:ext>
                  </a:extLst>
                </a:gridCol>
              </a:tblGrid>
              <a:tr h="370840">
                <a:tc>
                  <a:txBody>
                    <a:bodyPr/>
                    <a:lstStyle/>
                    <a:p>
                      <a:pPr lvl="0" algn="ctr">
                        <a:buNone/>
                      </a:pPr>
                      <a:r>
                        <a:rPr lang="es-ES" dirty="0"/>
                        <a:t>TIPO DE </a:t>
                      </a:r>
                    </a:p>
                    <a:p>
                      <a:pPr lvl="0" algn="ctr">
                        <a:buNone/>
                      </a:pPr>
                      <a:r>
                        <a:rPr lang="es-ES" dirty="0"/>
                        <a:t>CLAVE</a:t>
                      </a:r>
                      <a:endParaRPr lang="es-ES"/>
                    </a:p>
                  </a:txBody>
                  <a:tcPr/>
                </a:tc>
                <a:tc>
                  <a:txBody>
                    <a:bodyPr/>
                    <a:lstStyle/>
                    <a:p>
                      <a:pPr lvl="0" algn="ctr">
                        <a:buNone/>
                      </a:pPr>
                      <a:r>
                        <a:rPr lang="es-ES" dirty="0"/>
                        <a:t>CAMPO</a:t>
                      </a:r>
                      <a:endParaRPr lang="es-ES"/>
                    </a:p>
                  </a:txBody>
                  <a:tcPr/>
                </a:tc>
                <a:tc>
                  <a:txBody>
                    <a:bodyPr/>
                    <a:lstStyle/>
                    <a:p>
                      <a:pPr lvl="0" algn="ctr">
                        <a:buNone/>
                      </a:pPr>
                      <a:r>
                        <a:rPr lang="es-ES" dirty="0"/>
                        <a:t>TIPO DE CAMPO</a:t>
                      </a:r>
                      <a:endParaRPr lang="es-ES"/>
                    </a:p>
                  </a:txBody>
                  <a:tcPr/>
                </a:tc>
                <a:tc>
                  <a:txBody>
                    <a:bodyPr/>
                    <a:lstStyle/>
                    <a:p>
                      <a:pPr lvl="0" algn="ctr">
                        <a:buNone/>
                      </a:pPr>
                      <a:r>
                        <a:rPr lang="es-ES" dirty="0"/>
                        <a:t>DESCRIPCION</a:t>
                      </a:r>
                      <a:endParaRPr lang="es-ES"/>
                    </a:p>
                  </a:txBody>
                  <a:tcPr/>
                </a:tc>
                <a:extLst>
                  <a:ext uri="{0D108BD9-81ED-4DB2-BD59-A6C34878D82A}">
                    <a16:rowId xmlns:a16="http://schemas.microsoft.com/office/drawing/2014/main" val="1727427148"/>
                  </a:ext>
                </a:extLst>
              </a:tr>
              <a:tr h="370840">
                <a:tc>
                  <a:txBody>
                    <a:bodyPr/>
                    <a:lstStyle/>
                    <a:p>
                      <a:pPr lvl="0" algn="ctr">
                        <a:buNone/>
                      </a:pPr>
                      <a:r>
                        <a:rPr lang="es-ES" sz="1400" dirty="0"/>
                        <a:t>PK</a:t>
                      </a:r>
                      <a:endParaRPr lang="es-ES"/>
                    </a:p>
                  </a:txBody>
                  <a:tcPr/>
                </a:tc>
                <a:tc>
                  <a:txBody>
                    <a:bodyPr/>
                    <a:lstStyle/>
                    <a:p>
                      <a:pPr lvl="0" algn="ctr">
                        <a:buNone/>
                      </a:pPr>
                      <a:r>
                        <a:rPr lang="es-ES" sz="1400" dirty="0"/>
                        <a:t>Date</a:t>
                      </a:r>
                      <a:endParaRPr lang="es-ES"/>
                    </a:p>
                  </a:txBody>
                  <a:tcPr/>
                </a:tc>
                <a:tc>
                  <a:txBody>
                    <a:bodyPr/>
                    <a:lstStyle/>
                    <a:p>
                      <a:pPr lvl="0" algn="ctr">
                        <a:buNone/>
                      </a:pPr>
                      <a:r>
                        <a:rPr lang="es-ES" sz="1400" dirty="0"/>
                        <a:t>Date</a:t>
                      </a:r>
                      <a:endParaRPr lang="es-ES"/>
                    </a:p>
                  </a:txBody>
                  <a:tcPr/>
                </a:tc>
                <a:tc>
                  <a:txBody>
                    <a:bodyPr/>
                    <a:lstStyle/>
                    <a:p>
                      <a:pPr lvl="0" algn="ctr">
                        <a:buNone/>
                      </a:pPr>
                      <a:r>
                        <a:rPr lang="es-ES" sz="1400" dirty="0"/>
                        <a:t>Fecha de registro de la venta</a:t>
                      </a:r>
                      <a:endParaRPr lang="es-ES"/>
                    </a:p>
                  </a:txBody>
                  <a:tcPr/>
                </a:tc>
                <a:extLst>
                  <a:ext uri="{0D108BD9-81ED-4DB2-BD59-A6C34878D82A}">
                    <a16:rowId xmlns:a16="http://schemas.microsoft.com/office/drawing/2014/main" val="2929806952"/>
                  </a:ext>
                </a:extLst>
              </a:tr>
              <a:tr h="374315">
                <a:tc>
                  <a:txBody>
                    <a:bodyPr/>
                    <a:lstStyle/>
                    <a:p>
                      <a:pPr lvl="0" algn="ctr">
                        <a:buNone/>
                      </a:pPr>
                      <a:endParaRPr lang="es-ES" sz="1400" dirty="0"/>
                    </a:p>
                  </a:txBody>
                  <a:tcPr/>
                </a:tc>
                <a:tc>
                  <a:txBody>
                    <a:bodyPr/>
                    <a:lstStyle/>
                    <a:p>
                      <a:pPr lvl="0" algn="ctr">
                        <a:buNone/>
                      </a:pPr>
                      <a:r>
                        <a:rPr lang="es-ES" sz="1400" dirty="0"/>
                        <a:t>Año</a:t>
                      </a:r>
                    </a:p>
                  </a:txBody>
                  <a:tcPr/>
                </a:tc>
                <a:tc>
                  <a:txBody>
                    <a:bodyPr/>
                    <a:lstStyle/>
                    <a:p>
                      <a:pPr lvl="0" algn="ctr">
                        <a:buNone/>
                      </a:pPr>
                      <a:r>
                        <a:rPr lang="es-ES" sz="1400" dirty="0" err="1"/>
                        <a:t>Varchar</a:t>
                      </a:r>
                      <a:r>
                        <a:rPr lang="es-ES" sz="1400" dirty="0"/>
                        <a:t>(100)</a:t>
                      </a:r>
                      <a:endParaRPr lang="es-ES"/>
                    </a:p>
                  </a:txBody>
                  <a:tcPr/>
                </a:tc>
                <a:tc>
                  <a:txBody>
                    <a:bodyPr/>
                    <a:lstStyle/>
                    <a:p>
                      <a:pPr lvl="0" algn="ctr">
                        <a:buNone/>
                      </a:pPr>
                      <a:r>
                        <a:rPr lang="es-ES" sz="1400" dirty="0"/>
                        <a:t>Año de la venta</a:t>
                      </a:r>
                    </a:p>
                  </a:txBody>
                  <a:tcPr/>
                </a:tc>
                <a:extLst>
                  <a:ext uri="{0D108BD9-81ED-4DB2-BD59-A6C34878D82A}">
                    <a16:rowId xmlns:a16="http://schemas.microsoft.com/office/drawing/2014/main" val="1659281339"/>
                  </a:ext>
                </a:extLst>
              </a:tr>
              <a:tr h="370840">
                <a:tc>
                  <a:txBody>
                    <a:bodyPr/>
                    <a:lstStyle/>
                    <a:p>
                      <a:pPr lvl="0" algn="ctr">
                        <a:buNone/>
                      </a:pPr>
                      <a:endParaRPr lang="es-ES" sz="1400" dirty="0"/>
                    </a:p>
                  </a:txBody>
                  <a:tcPr/>
                </a:tc>
                <a:tc>
                  <a:txBody>
                    <a:bodyPr/>
                    <a:lstStyle/>
                    <a:p>
                      <a:pPr lvl="0" algn="ctr">
                        <a:buNone/>
                      </a:pPr>
                      <a:r>
                        <a:rPr lang="es-ES" sz="1400" dirty="0"/>
                        <a:t>Nombre del mes</a:t>
                      </a:r>
                    </a:p>
                  </a:txBody>
                  <a:tcPr/>
                </a:tc>
                <a:tc>
                  <a:txBody>
                    <a:bodyPr/>
                    <a:lstStyle/>
                    <a:p>
                      <a:pPr lvl="0" algn="ctr">
                        <a:buNone/>
                      </a:pPr>
                      <a:r>
                        <a:rPr lang="es-ES" sz="1400" b="0" i="0" u="none" strike="noStrike" noProof="0" dirty="0" err="1">
                          <a:latin typeface="Calibri"/>
                        </a:rPr>
                        <a:t>Varchar</a:t>
                      </a:r>
                      <a:r>
                        <a:rPr lang="es-ES" sz="1400" b="0" i="0" u="none" strike="noStrike" noProof="0" dirty="0">
                          <a:latin typeface="Calibri"/>
                        </a:rPr>
                        <a:t>(100)</a:t>
                      </a:r>
                      <a:endParaRPr lang="es-ES" sz="1400" dirty="0"/>
                    </a:p>
                  </a:txBody>
                  <a:tcPr/>
                </a:tc>
                <a:tc>
                  <a:txBody>
                    <a:bodyPr/>
                    <a:lstStyle/>
                    <a:p>
                      <a:pPr lvl="0" algn="ctr">
                        <a:buNone/>
                      </a:pPr>
                      <a:r>
                        <a:rPr lang="es-ES" sz="1400" dirty="0"/>
                        <a:t>Mes de la venta</a:t>
                      </a:r>
                    </a:p>
                  </a:txBody>
                  <a:tcPr/>
                </a:tc>
                <a:extLst>
                  <a:ext uri="{0D108BD9-81ED-4DB2-BD59-A6C34878D82A}">
                    <a16:rowId xmlns:a16="http://schemas.microsoft.com/office/drawing/2014/main" val="3848754995"/>
                  </a:ext>
                </a:extLst>
              </a:tr>
              <a:tr h="370840">
                <a:tc>
                  <a:txBody>
                    <a:bodyPr/>
                    <a:lstStyle/>
                    <a:p>
                      <a:endParaRPr lang="es-ES"/>
                    </a:p>
                  </a:txBody>
                  <a:tcPr/>
                </a:tc>
                <a:tc>
                  <a:txBody>
                    <a:bodyPr/>
                    <a:lstStyle/>
                    <a:p>
                      <a:r>
                        <a:rPr lang="es-ES" sz="1400" dirty="0"/>
                        <a:t>Día</a:t>
                      </a:r>
                    </a:p>
                  </a:txBody>
                  <a:tcPr/>
                </a:tc>
                <a:tc>
                  <a:txBody>
                    <a:bodyPr/>
                    <a:lstStyle/>
                    <a:p>
                      <a:r>
                        <a:rPr lang="es-ES" sz="1400" dirty="0" err="1"/>
                        <a:t>Varchar</a:t>
                      </a:r>
                      <a:r>
                        <a:rPr lang="es-ES" sz="1400" dirty="0"/>
                        <a:t>(100)</a:t>
                      </a:r>
                    </a:p>
                  </a:txBody>
                  <a:tcPr/>
                </a:tc>
                <a:tc>
                  <a:txBody>
                    <a:bodyPr/>
                    <a:lstStyle/>
                    <a:p>
                      <a:r>
                        <a:rPr lang="es-ES" sz="1400" dirty="0"/>
                        <a:t>Día del mes en que se </a:t>
                      </a:r>
                      <a:r>
                        <a:rPr lang="es-ES" sz="1400" dirty="0" err="1"/>
                        <a:t>registro</a:t>
                      </a:r>
                      <a:r>
                        <a:rPr lang="es-ES" sz="1400" dirty="0"/>
                        <a:t> la venta</a:t>
                      </a:r>
                    </a:p>
                  </a:txBody>
                  <a:tcPr/>
                </a:tc>
                <a:extLst>
                  <a:ext uri="{0D108BD9-81ED-4DB2-BD59-A6C34878D82A}">
                    <a16:rowId xmlns:a16="http://schemas.microsoft.com/office/drawing/2014/main" val="83469504"/>
                  </a:ext>
                </a:extLst>
              </a:tr>
              <a:tr h="370840">
                <a:tc>
                  <a:txBody>
                    <a:bodyPr/>
                    <a:lstStyle/>
                    <a:p>
                      <a:endParaRPr lang="es-ES"/>
                    </a:p>
                  </a:txBody>
                  <a:tcPr/>
                </a:tc>
                <a:tc>
                  <a:txBody>
                    <a:bodyPr/>
                    <a:lstStyle/>
                    <a:p>
                      <a:r>
                        <a:rPr lang="es-ES" sz="1400" dirty="0"/>
                        <a:t>Trimestre</a:t>
                      </a:r>
                    </a:p>
                  </a:txBody>
                  <a:tcPr/>
                </a:tc>
                <a:tc>
                  <a:txBody>
                    <a:bodyPr/>
                    <a:lstStyle/>
                    <a:p>
                      <a:r>
                        <a:rPr lang="es-ES" sz="1400" dirty="0" err="1"/>
                        <a:t>Varchar</a:t>
                      </a:r>
                      <a:r>
                        <a:rPr lang="es-ES" sz="1400" dirty="0"/>
                        <a:t>(100)</a:t>
                      </a:r>
                    </a:p>
                  </a:txBody>
                  <a:tcPr/>
                </a:tc>
                <a:tc>
                  <a:txBody>
                    <a:bodyPr/>
                    <a:lstStyle/>
                    <a:p>
                      <a:r>
                        <a:rPr lang="es-ES" sz="1400" dirty="0"/>
                        <a:t>Trimestre del año</a:t>
                      </a:r>
                    </a:p>
                  </a:txBody>
                  <a:tcPr/>
                </a:tc>
                <a:extLst>
                  <a:ext uri="{0D108BD9-81ED-4DB2-BD59-A6C34878D82A}">
                    <a16:rowId xmlns:a16="http://schemas.microsoft.com/office/drawing/2014/main" val="2295495279"/>
                  </a:ext>
                </a:extLst>
              </a:tr>
            </a:tbl>
          </a:graphicData>
        </a:graphic>
      </p:graphicFrame>
      <p:pic>
        <p:nvPicPr>
          <p:cNvPr id="10" name="Gráfico 9">
            <a:extLst>
              <a:ext uri="{FF2B5EF4-FFF2-40B4-BE49-F238E27FC236}">
                <a16:creationId xmlns:a16="http://schemas.microsoft.com/office/drawing/2014/main" id="{2F8BB050-F185-482C-ECE9-6E1620C0A4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1992" y="8465600"/>
            <a:ext cx="1593683" cy="341229"/>
          </a:xfrm>
          <a:prstGeom prst="rect">
            <a:avLst/>
          </a:prstGeom>
        </p:spPr>
      </p:pic>
    </p:spTree>
    <p:extLst>
      <p:ext uri="{BB962C8B-B14F-4D97-AF65-F5344CB8AC3E}">
        <p14:creationId xmlns:p14="http://schemas.microsoft.com/office/powerpoint/2010/main" val="2879086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9AF4C4-FE01-3DD9-9817-E5E7AF123703}"/>
              </a:ext>
            </a:extLst>
          </p:cNvPr>
          <p:cNvSpPr>
            <a:spLocks noGrp="1"/>
          </p:cNvSpPr>
          <p:nvPr>
            <p:ph type="title"/>
          </p:nvPr>
        </p:nvSpPr>
        <p:spPr>
          <a:xfrm flipV="1">
            <a:off x="6858552" y="723713"/>
            <a:ext cx="1382271" cy="96702"/>
          </a:xfrm>
        </p:spPr>
        <p:txBody>
          <a:bodyPr>
            <a:normAutofit fontScale="90000"/>
          </a:bodyPr>
          <a:lstStyle/>
          <a:p>
            <a:endParaRPr lang="es-ES"/>
          </a:p>
        </p:txBody>
      </p:sp>
      <p:sp>
        <p:nvSpPr>
          <p:cNvPr id="3" name="Marcador de contenido 2">
            <a:extLst>
              <a:ext uri="{FF2B5EF4-FFF2-40B4-BE49-F238E27FC236}">
                <a16:creationId xmlns:a16="http://schemas.microsoft.com/office/drawing/2014/main" id="{06013FC7-EB02-3CC4-8DB3-EEE20A817506}"/>
              </a:ext>
            </a:extLst>
          </p:cNvPr>
          <p:cNvSpPr>
            <a:spLocks noGrp="1"/>
          </p:cNvSpPr>
          <p:nvPr>
            <p:ph idx="1"/>
          </p:nvPr>
        </p:nvSpPr>
        <p:spPr>
          <a:xfrm>
            <a:off x="471488" y="1090038"/>
            <a:ext cx="5915025" cy="5801784"/>
          </a:xfrm>
        </p:spPr>
        <p:txBody>
          <a:bodyPr vert="horz" lIns="91440" tIns="45720" rIns="91440" bIns="45720" rtlCol="0" anchor="t">
            <a:normAutofit/>
          </a:bodyPr>
          <a:lstStyle/>
          <a:p>
            <a:pPr marL="0" indent="0">
              <a:buNone/>
            </a:pPr>
            <a:r>
              <a:rPr lang="es-ES" sz="1600" b="1" i="1" u="sng" dirty="0">
                <a:solidFill>
                  <a:schemeClr val="bg2">
                    <a:lumMod val="50000"/>
                  </a:schemeClr>
                </a:solidFill>
                <a:cs typeface="Calibri"/>
              </a:rPr>
              <a:t>13. Segmentaciones utilizadas:</a:t>
            </a:r>
            <a:endParaRPr lang="es-ES" b="1" i="1" u="sng">
              <a:solidFill>
                <a:schemeClr val="bg2">
                  <a:lumMod val="50000"/>
                </a:schemeClr>
              </a:solidFill>
              <a:cs typeface="Calibri"/>
            </a:endParaRPr>
          </a:p>
          <a:p>
            <a:pPr marL="0" indent="0">
              <a:buNone/>
            </a:pPr>
            <a:r>
              <a:rPr lang="es-ES" sz="1600" b="1" dirty="0">
                <a:solidFill>
                  <a:schemeClr val="bg2">
                    <a:lumMod val="50000"/>
                  </a:schemeClr>
                </a:solidFill>
                <a:cs typeface="Calibri"/>
              </a:rPr>
              <a:t>Despegable:</a:t>
            </a:r>
            <a:r>
              <a:rPr lang="es-ES" sz="1600" dirty="0">
                <a:solidFill>
                  <a:schemeClr val="bg2">
                    <a:lumMod val="50000"/>
                  </a:schemeClr>
                </a:solidFill>
                <a:cs typeface="Calibri"/>
              </a:rPr>
              <a:t> menú despegable que permite filtrar por Estado, Ubicación geográfica, Año y Producto.</a:t>
            </a:r>
          </a:p>
          <a:p>
            <a:pPr marL="0" indent="0">
              <a:buNone/>
            </a:pPr>
            <a:endParaRPr lang="es-ES" sz="1600" dirty="0">
              <a:cs typeface="Calibri"/>
            </a:endParaRPr>
          </a:p>
          <a:p>
            <a:pPr marL="0" indent="0">
              <a:buNone/>
            </a:pPr>
            <a:endParaRPr lang="es-ES" sz="1600" dirty="0">
              <a:cs typeface="Calibri"/>
            </a:endParaRPr>
          </a:p>
          <a:p>
            <a:pPr marL="0" indent="0">
              <a:buNone/>
            </a:pPr>
            <a:endParaRPr lang="es-ES" sz="1600" dirty="0">
              <a:cs typeface="Calibri"/>
            </a:endParaRPr>
          </a:p>
          <a:p>
            <a:pPr marL="0" indent="0">
              <a:buNone/>
            </a:pPr>
            <a:endParaRPr lang="es-ES" sz="1600" dirty="0">
              <a:cs typeface="Calibri"/>
            </a:endParaRPr>
          </a:p>
          <a:p>
            <a:pPr marL="0" indent="0">
              <a:buNone/>
            </a:pPr>
            <a:endParaRPr lang="es-ES" sz="1600" dirty="0">
              <a:cs typeface="Calibri"/>
            </a:endParaRPr>
          </a:p>
          <a:p>
            <a:pPr marL="0" indent="0">
              <a:buNone/>
            </a:pPr>
            <a:endParaRPr lang="es-ES" sz="1600" dirty="0">
              <a:solidFill>
                <a:schemeClr val="bg2">
                  <a:lumMod val="50000"/>
                </a:schemeClr>
              </a:solidFill>
              <a:cs typeface="Calibri"/>
            </a:endParaRPr>
          </a:p>
          <a:p>
            <a:pPr marL="0" indent="0">
              <a:buNone/>
            </a:pPr>
            <a:r>
              <a:rPr lang="es-ES" sz="1600" dirty="0">
                <a:solidFill>
                  <a:schemeClr val="bg2">
                    <a:lumMod val="50000"/>
                  </a:schemeClr>
                </a:solidFill>
                <a:cs typeface="Calibri"/>
              </a:rPr>
              <a:t>Botón: permite filtrar por año y </a:t>
            </a:r>
            <a:r>
              <a:rPr lang="es-ES" sz="1600" dirty="0" err="1">
                <a:solidFill>
                  <a:schemeClr val="bg2">
                    <a:lumMod val="50000"/>
                  </a:schemeClr>
                </a:solidFill>
                <a:cs typeface="Calibri"/>
              </a:rPr>
              <a:t>esta</a:t>
            </a:r>
            <a:r>
              <a:rPr lang="es-ES" sz="1600" dirty="0">
                <a:solidFill>
                  <a:schemeClr val="bg2">
                    <a:lumMod val="50000"/>
                  </a:schemeClr>
                </a:solidFill>
                <a:cs typeface="Calibri"/>
              </a:rPr>
              <a:t> colocado dentro de otro gráfico para mejorar la visualización.</a:t>
            </a:r>
          </a:p>
        </p:txBody>
      </p:sp>
      <p:sp>
        <p:nvSpPr>
          <p:cNvPr id="4" name="Marcador de pie de página 3">
            <a:extLst>
              <a:ext uri="{FF2B5EF4-FFF2-40B4-BE49-F238E27FC236}">
                <a16:creationId xmlns:a16="http://schemas.microsoft.com/office/drawing/2014/main" id="{550522E2-BA34-6A2C-3C46-7095164317CB}"/>
              </a:ext>
            </a:extLst>
          </p:cNvPr>
          <p:cNvSpPr>
            <a:spLocks noGrp="1"/>
          </p:cNvSpPr>
          <p:nvPr>
            <p:ph type="ftr" sz="quarter" idx="11"/>
          </p:nvPr>
        </p:nvSpPr>
        <p:spPr>
          <a:xfrm>
            <a:off x="634422" y="7767748"/>
            <a:ext cx="3190791" cy="1487693"/>
          </a:xfrm>
        </p:spPr>
        <p:txBody>
          <a:bodyPr/>
          <a:lstStyle/>
          <a:p>
            <a:pPr algn="l">
              <a:spcBef>
                <a:spcPts val="500"/>
              </a:spcBef>
            </a:pPr>
            <a:r>
              <a:rPr lang="es-ES" sz="1400" b="1" dirty="0" err="1">
                <a:solidFill>
                  <a:schemeClr val="accent5">
                    <a:lumMod val="50000"/>
                  </a:schemeClr>
                </a:solidFill>
                <a:cs typeface="Calibri"/>
              </a:rPr>
              <a:t>Matias</a:t>
            </a:r>
            <a:r>
              <a:rPr lang="es-ES" sz="1400" b="1" dirty="0">
                <a:solidFill>
                  <a:schemeClr val="accent5">
                    <a:lumMod val="50000"/>
                  </a:schemeClr>
                </a:solidFill>
                <a:cs typeface="Calibri"/>
              </a:rPr>
              <a:t> Ibarra</a:t>
            </a:r>
            <a:endParaRPr lang="es-E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cs typeface="Calibri"/>
              </a:rPr>
              <a:t>Proyecto Data </a:t>
            </a:r>
            <a:r>
              <a:rPr lang="es-ES" sz="1400" b="1" dirty="0" err="1">
                <a:solidFill>
                  <a:schemeClr val="accent5">
                    <a:lumMod val="50000"/>
                  </a:schemeClr>
                </a:solidFill>
                <a:cs typeface="Calibri"/>
              </a:rPr>
              <a:t>Analytics</a:t>
            </a:r>
            <a:endParaRPr lang="es-E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cs typeface="Calibri"/>
              </a:rPr>
              <a:t>Ventas M&amp;V </a:t>
            </a:r>
            <a:r>
              <a:rPr lang="es-ES" sz="1400" b="1" dirty="0" err="1">
                <a:solidFill>
                  <a:schemeClr val="accent5">
                    <a:lumMod val="50000"/>
                  </a:schemeClr>
                </a:solidFill>
                <a:cs typeface="Calibri"/>
              </a:rPr>
              <a:t>Coffee</a:t>
            </a:r>
            <a:r>
              <a:rPr lang="es-ES" sz="1400" b="1" dirty="0">
                <a:solidFill>
                  <a:schemeClr val="accent5">
                    <a:lumMod val="50000"/>
                  </a:schemeClr>
                </a:solidFill>
                <a:cs typeface="Calibri"/>
              </a:rPr>
              <a:t> Shop</a:t>
            </a:r>
            <a:endParaRPr lang="en-U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cs typeface="Calibri"/>
              </a:rPr>
              <a:t>Comisión 32650</a:t>
            </a:r>
            <a:endParaRPr lang="es-ES" sz="1400" dirty="0">
              <a:solidFill>
                <a:schemeClr val="accent5">
                  <a:lumMod val="50000"/>
                </a:schemeClr>
              </a:solidFill>
            </a:endParaRPr>
          </a:p>
        </p:txBody>
      </p:sp>
      <p:pic>
        <p:nvPicPr>
          <p:cNvPr id="5" name="Imagen 5" descr="Interfaz de usuario gráfica, Texto, Aplicación, Chat o mensaje de texto&#10;&#10;Descripción generada automáticamente">
            <a:extLst>
              <a:ext uri="{FF2B5EF4-FFF2-40B4-BE49-F238E27FC236}">
                <a16:creationId xmlns:a16="http://schemas.microsoft.com/office/drawing/2014/main" id="{68B1857B-3355-7AB3-DB4F-3BE561EDC471}"/>
              </a:ext>
            </a:extLst>
          </p:cNvPr>
          <p:cNvPicPr>
            <a:picLocks noChangeAspect="1"/>
          </p:cNvPicPr>
          <p:nvPr/>
        </p:nvPicPr>
        <p:blipFill>
          <a:blip r:embed="rId2"/>
          <a:stretch>
            <a:fillRect/>
          </a:stretch>
        </p:blipFill>
        <p:spPr>
          <a:xfrm>
            <a:off x="2735024" y="2080211"/>
            <a:ext cx="1387952" cy="1706652"/>
          </a:xfrm>
          <a:prstGeom prst="rect">
            <a:avLst/>
          </a:prstGeom>
        </p:spPr>
      </p:pic>
      <p:pic>
        <p:nvPicPr>
          <p:cNvPr id="6" name="Imagen 6" descr="Diagrama&#10;&#10;Descripción generada automáticamente">
            <a:extLst>
              <a:ext uri="{FF2B5EF4-FFF2-40B4-BE49-F238E27FC236}">
                <a16:creationId xmlns:a16="http://schemas.microsoft.com/office/drawing/2014/main" id="{C319C74E-71AF-4AAD-CBA8-2970962E7D99}"/>
              </a:ext>
            </a:extLst>
          </p:cNvPr>
          <p:cNvPicPr>
            <a:picLocks noChangeAspect="1"/>
          </p:cNvPicPr>
          <p:nvPr/>
        </p:nvPicPr>
        <p:blipFill>
          <a:blip r:embed="rId3"/>
          <a:stretch>
            <a:fillRect/>
          </a:stretch>
        </p:blipFill>
        <p:spPr>
          <a:xfrm>
            <a:off x="2600427" y="4881542"/>
            <a:ext cx="1657147" cy="1912196"/>
          </a:xfrm>
          <a:prstGeom prst="rect">
            <a:avLst/>
          </a:prstGeom>
        </p:spPr>
      </p:pic>
      <p:pic>
        <p:nvPicPr>
          <p:cNvPr id="8" name="Gráfico 7">
            <a:extLst>
              <a:ext uri="{FF2B5EF4-FFF2-40B4-BE49-F238E27FC236}">
                <a16:creationId xmlns:a16="http://schemas.microsoft.com/office/drawing/2014/main" id="{AAE3E1BB-C7DC-C196-52B9-EFAC4909C7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1992" y="8465600"/>
            <a:ext cx="1593683" cy="341229"/>
          </a:xfrm>
          <a:prstGeom prst="rect">
            <a:avLst/>
          </a:prstGeom>
        </p:spPr>
      </p:pic>
    </p:spTree>
    <p:extLst>
      <p:ext uri="{BB962C8B-B14F-4D97-AF65-F5344CB8AC3E}">
        <p14:creationId xmlns:p14="http://schemas.microsoft.com/office/powerpoint/2010/main" val="1685809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C08D13-906E-495E-0BED-C03005FC50F9}"/>
              </a:ext>
            </a:extLst>
          </p:cNvPr>
          <p:cNvSpPr>
            <a:spLocks noGrp="1"/>
          </p:cNvSpPr>
          <p:nvPr>
            <p:ph type="title"/>
          </p:nvPr>
        </p:nvSpPr>
        <p:spPr>
          <a:xfrm flipH="1" flipV="1">
            <a:off x="-2396539" y="-325852"/>
            <a:ext cx="2868027" cy="812688"/>
          </a:xfrm>
        </p:spPr>
        <p:txBody>
          <a:bodyPr/>
          <a:lstStyle/>
          <a:p>
            <a:endParaRPr lang="es-ES"/>
          </a:p>
        </p:txBody>
      </p:sp>
      <p:sp>
        <p:nvSpPr>
          <p:cNvPr id="3" name="Marcador de contenido 2">
            <a:extLst>
              <a:ext uri="{FF2B5EF4-FFF2-40B4-BE49-F238E27FC236}">
                <a16:creationId xmlns:a16="http://schemas.microsoft.com/office/drawing/2014/main" id="{1EEBF3F2-6787-0070-E3A3-4321617E939B}"/>
              </a:ext>
            </a:extLst>
          </p:cNvPr>
          <p:cNvSpPr>
            <a:spLocks noGrp="1"/>
          </p:cNvSpPr>
          <p:nvPr>
            <p:ph idx="1"/>
          </p:nvPr>
        </p:nvSpPr>
        <p:spPr>
          <a:xfrm>
            <a:off x="444752" y="1110693"/>
            <a:ext cx="5941761" cy="7446099"/>
          </a:xfrm>
        </p:spPr>
        <p:txBody>
          <a:bodyPr vert="horz" lIns="91440" tIns="45720" rIns="91440" bIns="45720" rtlCol="0" anchor="t">
            <a:normAutofit/>
          </a:bodyPr>
          <a:lstStyle/>
          <a:p>
            <a:pPr marL="0" indent="0">
              <a:buNone/>
            </a:pPr>
            <a:r>
              <a:rPr lang="es-ES" sz="1600" b="1" i="1" u="sng" dirty="0">
                <a:solidFill>
                  <a:schemeClr val="bg2">
                    <a:lumMod val="50000"/>
                  </a:schemeClr>
                </a:solidFill>
                <a:latin typeface="Calibri Light"/>
                <a:ea typeface="Calibri"/>
                <a:cs typeface="Calibri"/>
              </a:rPr>
              <a:t>14- </a:t>
            </a:r>
            <a:r>
              <a:rPr lang="es-ES" sz="1600" b="1" i="1" u="sng" dirty="0" err="1">
                <a:solidFill>
                  <a:schemeClr val="bg2">
                    <a:lumMod val="50000"/>
                  </a:schemeClr>
                </a:solidFill>
                <a:latin typeface="Calibri Light"/>
                <a:ea typeface="Calibri"/>
                <a:cs typeface="Calibri"/>
              </a:rPr>
              <a:t>Analisis</a:t>
            </a:r>
            <a:r>
              <a:rPr lang="es-ES" sz="1600" b="1" i="1" u="sng" dirty="0">
                <a:solidFill>
                  <a:schemeClr val="bg2">
                    <a:lumMod val="50000"/>
                  </a:schemeClr>
                </a:solidFill>
                <a:latin typeface="Calibri Light"/>
                <a:ea typeface="Calibri"/>
                <a:cs typeface="Calibri"/>
              </a:rPr>
              <a:t> funcional del tablero:</a:t>
            </a:r>
          </a:p>
          <a:p>
            <a:pPr marL="0" indent="0">
              <a:buNone/>
            </a:pPr>
            <a:r>
              <a:rPr lang="es-ES" sz="1600" dirty="0">
                <a:solidFill>
                  <a:schemeClr val="bg2">
                    <a:lumMod val="50000"/>
                  </a:schemeClr>
                </a:solidFill>
                <a:latin typeface="Calibri Light"/>
                <a:ea typeface="Calibri"/>
                <a:cs typeface="Calibri"/>
              </a:rPr>
              <a:t>En la primer solapa se encuentra la portada con una barra de botones que permite navegar por las distintas solapas creadas.</a:t>
            </a:r>
          </a:p>
          <a:p>
            <a:pPr marL="0" indent="0">
              <a:buNone/>
            </a:pPr>
            <a:endParaRPr lang="es-ES" sz="1600" dirty="0">
              <a:latin typeface="Calibri Light"/>
              <a:ea typeface="Calibri"/>
              <a:cs typeface="Calibri"/>
            </a:endParaRPr>
          </a:p>
          <a:p>
            <a:pPr marL="0" indent="0">
              <a:buNone/>
            </a:pPr>
            <a:endParaRPr lang="es-ES" sz="1600" dirty="0">
              <a:latin typeface="Calibri Light"/>
              <a:ea typeface="Calibri"/>
              <a:cs typeface="Calibri"/>
            </a:endParaRPr>
          </a:p>
          <a:p>
            <a:pPr marL="0" indent="0">
              <a:buNone/>
            </a:pPr>
            <a:endParaRPr lang="es-ES" sz="1600" dirty="0">
              <a:latin typeface="Calibri Light"/>
              <a:ea typeface="Calibri"/>
              <a:cs typeface="Calibri"/>
            </a:endParaRPr>
          </a:p>
          <a:p>
            <a:pPr marL="0" indent="0">
              <a:buNone/>
            </a:pPr>
            <a:endParaRPr lang="es-ES" sz="1600" dirty="0">
              <a:latin typeface="Calibri Light"/>
              <a:ea typeface="Calibri"/>
              <a:cs typeface="Calibri"/>
            </a:endParaRPr>
          </a:p>
          <a:p>
            <a:pPr marL="0" indent="0">
              <a:buNone/>
            </a:pPr>
            <a:endParaRPr lang="es-ES" sz="1600" dirty="0">
              <a:latin typeface="Calibri Light"/>
              <a:ea typeface="Calibri"/>
              <a:cs typeface="Calibri"/>
            </a:endParaRPr>
          </a:p>
          <a:p>
            <a:pPr marL="0" indent="0">
              <a:buNone/>
            </a:pPr>
            <a:endParaRPr lang="es-ES" sz="1600" dirty="0">
              <a:latin typeface="Calibri Light"/>
              <a:ea typeface="Calibri"/>
              <a:cs typeface="Calibri"/>
            </a:endParaRPr>
          </a:p>
          <a:p>
            <a:pPr marL="0" indent="0">
              <a:buNone/>
            </a:pPr>
            <a:endParaRPr lang="es-ES" sz="1600" dirty="0">
              <a:latin typeface="Calibri Light"/>
              <a:ea typeface="Calibri"/>
              <a:cs typeface="Calibri"/>
            </a:endParaRPr>
          </a:p>
          <a:p>
            <a:pPr marL="0" indent="0">
              <a:buNone/>
            </a:pPr>
            <a:endParaRPr lang="es-ES" sz="1600" dirty="0">
              <a:latin typeface="Calibri Light"/>
              <a:ea typeface="Calibri"/>
              <a:cs typeface="Calibri"/>
            </a:endParaRPr>
          </a:p>
          <a:p>
            <a:pPr marL="0" indent="0">
              <a:buNone/>
            </a:pPr>
            <a:endParaRPr lang="es-ES" sz="1600" dirty="0">
              <a:latin typeface="Calibri Light"/>
              <a:ea typeface="Calibri"/>
              <a:cs typeface="Calibri"/>
            </a:endParaRPr>
          </a:p>
          <a:p>
            <a:pPr marL="0" indent="0">
              <a:buNone/>
            </a:pPr>
            <a:endParaRPr lang="es-ES" sz="1600" dirty="0">
              <a:latin typeface="Calibri Light"/>
              <a:ea typeface="Calibri"/>
              <a:cs typeface="Calibri"/>
            </a:endParaRPr>
          </a:p>
          <a:p>
            <a:pPr marL="0" indent="0">
              <a:buNone/>
            </a:pPr>
            <a:endParaRPr lang="es-ES" sz="1600" dirty="0">
              <a:latin typeface="Calibri Light"/>
              <a:ea typeface="Calibri"/>
              <a:cs typeface="Calibri"/>
            </a:endParaRPr>
          </a:p>
          <a:p>
            <a:pPr marL="0" indent="0">
              <a:buNone/>
            </a:pPr>
            <a:endParaRPr lang="es-ES" sz="1600" dirty="0">
              <a:latin typeface="Calibri Light"/>
              <a:ea typeface="Calibri"/>
              <a:cs typeface="Calibri"/>
            </a:endParaRPr>
          </a:p>
        </p:txBody>
      </p:sp>
      <p:sp>
        <p:nvSpPr>
          <p:cNvPr id="4" name="Marcador de pie de página 3">
            <a:extLst>
              <a:ext uri="{FF2B5EF4-FFF2-40B4-BE49-F238E27FC236}">
                <a16:creationId xmlns:a16="http://schemas.microsoft.com/office/drawing/2014/main" id="{BD0189F7-CF2A-E8E6-24A4-722FCEBA1B16}"/>
              </a:ext>
            </a:extLst>
          </p:cNvPr>
          <p:cNvSpPr>
            <a:spLocks noGrp="1"/>
          </p:cNvSpPr>
          <p:nvPr>
            <p:ph type="ftr" sz="quarter" idx="11"/>
          </p:nvPr>
        </p:nvSpPr>
        <p:spPr>
          <a:xfrm>
            <a:off x="654134" y="7717424"/>
            <a:ext cx="3343943" cy="1492995"/>
          </a:xfrm>
        </p:spPr>
        <p:txBody>
          <a:bodyPr/>
          <a:lstStyle/>
          <a:p>
            <a:pPr algn="l">
              <a:spcBef>
                <a:spcPts val="500"/>
              </a:spcBef>
            </a:pPr>
            <a:r>
              <a:rPr lang="es-ES" sz="1400" b="1" dirty="0" err="1">
                <a:solidFill>
                  <a:schemeClr val="accent5">
                    <a:lumMod val="50000"/>
                  </a:schemeClr>
                </a:solidFill>
                <a:ea typeface="Calibri"/>
                <a:cs typeface="Calibri"/>
              </a:rPr>
              <a:t>Matias</a:t>
            </a:r>
            <a:r>
              <a:rPr lang="es-ES" sz="1400" b="1" dirty="0">
                <a:solidFill>
                  <a:schemeClr val="accent5">
                    <a:lumMod val="50000"/>
                  </a:schemeClr>
                </a:solidFill>
                <a:ea typeface="Calibri"/>
                <a:cs typeface="Calibri"/>
              </a:rPr>
              <a:t> Ibarra</a:t>
            </a:r>
            <a:endParaRPr lang="es-E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Proyecto Data </a:t>
            </a:r>
            <a:r>
              <a:rPr lang="es-ES" sz="1400" b="1" dirty="0" err="1">
                <a:solidFill>
                  <a:schemeClr val="accent5">
                    <a:lumMod val="50000"/>
                  </a:schemeClr>
                </a:solidFill>
                <a:ea typeface="Calibri"/>
                <a:cs typeface="Calibri"/>
              </a:rPr>
              <a:t>Analytics</a:t>
            </a:r>
            <a:endParaRPr lang="es-E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Ventas M&amp;V </a:t>
            </a:r>
            <a:r>
              <a:rPr lang="es-ES" sz="1400" b="1" dirty="0" err="1">
                <a:solidFill>
                  <a:schemeClr val="accent5">
                    <a:lumMod val="50000"/>
                  </a:schemeClr>
                </a:solidFill>
                <a:ea typeface="Calibri"/>
                <a:cs typeface="Calibri"/>
              </a:rPr>
              <a:t>Coffee</a:t>
            </a:r>
            <a:r>
              <a:rPr lang="es-ES" sz="1400" b="1" dirty="0">
                <a:solidFill>
                  <a:schemeClr val="accent5">
                    <a:lumMod val="50000"/>
                  </a:schemeClr>
                </a:solidFill>
                <a:ea typeface="Calibri"/>
                <a:cs typeface="Calibri"/>
              </a:rPr>
              <a:t> Shop</a:t>
            </a:r>
            <a:endParaRPr lang="en-U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Comisión 32650</a:t>
            </a:r>
            <a:endParaRPr lang="es-ES" sz="1400" dirty="0">
              <a:solidFill>
                <a:schemeClr val="accent5">
                  <a:lumMod val="50000"/>
                </a:schemeClr>
              </a:solidFill>
            </a:endParaRPr>
          </a:p>
        </p:txBody>
      </p:sp>
      <p:pic>
        <p:nvPicPr>
          <p:cNvPr id="5" name="Imagen 5" descr="Imagen que contiene roca, nuez, fruta, comida&#10;&#10;Descripción generada automáticamente">
            <a:extLst>
              <a:ext uri="{FF2B5EF4-FFF2-40B4-BE49-F238E27FC236}">
                <a16:creationId xmlns:a16="http://schemas.microsoft.com/office/drawing/2014/main" id="{E1D9FBDC-1E52-E91C-22D5-FB317D5CAF00}"/>
              </a:ext>
            </a:extLst>
          </p:cNvPr>
          <p:cNvPicPr>
            <a:picLocks noChangeAspect="1"/>
          </p:cNvPicPr>
          <p:nvPr/>
        </p:nvPicPr>
        <p:blipFill>
          <a:blip r:embed="rId2"/>
          <a:stretch>
            <a:fillRect/>
          </a:stretch>
        </p:blipFill>
        <p:spPr>
          <a:xfrm>
            <a:off x="573506" y="2659858"/>
            <a:ext cx="5697620" cy="3182599"/>
          </a:xfrm>
          <a:prstGeom prst="rect">
            <a:avLst/>
          </a:prstGeom>
        </p:spPr>
      </p:pic>
      <p:pic>
        <p:nvPicPr>
          <p:cNvPr id="7" name="Gráfico 6">
            <a:extLst>
              <a:ext uri="{FF2B5EF4-FFF2-40B4-BE49-F238E27FC236}">
                <a16:creationId xmlns:a16="http://schemas.microsoft.com/office/drawing/2014/main" id="{3D026617-9745-D94D-8950-CFD2E4A0EF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41992" y="8465600"/>
            <a:ext cx="1593683" cy="341229"/>
          </a:xfrm>
          <a:prstGeom prst="rect">
            <a:avLst/>
          </a:prstGeom>
        </p:spPr>
      </p:pic>
    </p:spTree>
    <p:extLst>
      <p:ext uri="{BB962C8B-B14F-4D97-AF65-F5344CB8AC3E}">
        <p14:creationId xmlns:p14="http://schemas.microsoft.com/office/powerpoint/2010/main" val="380035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FBD3B7-5EE2-B60C-E1B6-C202FF4B3E6F}"/>
              </a:ext>
            </a:extLst>
          </p:cNvPr>
          <p:cNvSpPr>
            <a:spLocks noGrp="1"/>
          </p:cNvSpPr>
          <p:nvPr>
            <p:ph type="title"/>
          </p:nvPr>
        </p:nvSpPr>
        <p:spPr>
          <a:xfrm>
            <a:off x="471488" y="754204"/>
            <a:ext cx="5901657" cy="2208574"/>
          </a:xfrm>
        </p:spPr>
        <p:txBody>
          <a:bodyPr>
            <a:normAutofit/>
          </a:bodyPr>
          <a:lstStyle/>
          <a:p>
            <a:r>
              <a:rPr lang="es-ES" sz="1600" dirty="0">
                <a:solidFill>
                  <a:schemeClr val="bg2">
                    <a:lumMod val="50000"/>
                  </a:schemeClr>
                </a:solidFill>
                <a:ea typeface="Calibri Light"/>
                <a:cs typeface="Calibri Light"/>
              </a:rPr>
              <a:t>En la segunda solapa "Venta por producto" podemos visualizar datos de las ventas de todos los productos mediante un grafico de barras y un listado con los nombres de los productos y la cantidad de la suma de las ventas de los mismos. También contamos con un cuadro informativo, un gráfico de barras con un top 3 de Estados con </a:t>
            </a:r>
            <a:r>
              <a:rPr lang="es-ES" sz="1600" dirty="0" err="1">
                <a:solidFill>
                  <a:schemeClr val="bg2">
                    <a:lumMod val="50000"/>
                  </a:schemeClr>
                </a:solidFill>
                <a:ea typeface="Calibri Light"/>
                <a:cs typeface="Calibri Light"/>
              </a:rPr>
              <a:t>mas</a:t>
            </a:r>
            <a:r>
              <a:rPr lang="es-ES" sz="1600" dirty="0">
                <a:solidFill>
                  <a:schemeClr val="bg2">
                    <a:lumMod val="50000"/>
                  </a:schemeClr>
                </a:solidFill>
                <a:ea typeface="Calibri Light"/>
                <a:cs typeface="Calibri Light"/>
              </a:rPr>
              <a:t> ventas y un gráfico de áreas con los gastos y </a:t>
            </a:r>
            <a:r>
              <a:rPr lang="es-ES" sz="1600" dirty="0" err="1">
                <a:solidFill>
                  <a:schemeClr val="bg2">
                    <a:lumMod val="50000"/>
                  </a:schemeClr>
                </a:solidFill>
                <a:ea typeface="Calibri Light"/>
                <a:cs typeface="Calibri Light"/>
              </a:rPr>
              <a:t>margenes</a:t>
            </a:r>
            <a:r>
              <a:rPr lang="es-ES" sz="1600" dirty="0">
                <a:solidFill>
                  <a:schemeClr val="bg2">
                    <a:lumMod val="50000"/>
                  </a:schemeClr>
                </a:solidFill>
                <a:ea typeface="Calibri Light"/>
                <a:cs typeface="Calibri Light"/>
              </a:rPr>
              <a:t> de ventas por mes del año . Por último tenemos varias tarjetas informativas y 4 KPI con comparativas entre resultados finales y resultados esperados. Se agregaron filtros por Estado, Ubicación geográfica y Año.</a:t>
            </a:r>
            <a:endParaRPr lang="es-ES" dirty="0">
              <a:solidFill>
                <a:schemeClr val="bg2">
                  <a:lumMod val="50000"/>
                </a:schemeClr>
              </a:solidFill>
            </a:endParaRPr>
          </a:p>
        </p:txBody>
      </p:sp>
      <p:sp>
        <p:nvSpPr>
          <p:cNvPr id="4" name="Marcador de pie de página 3">
            <a:extLst>
              <a:ext uri="{FF2B5EF4-FFF2-40B4-BE49-F238E27FC236}">
                <a16:creationId xmlns:a16="http://schemas.microsoft.com/office/drawing/2014/main" id="{1AAF851A-51C0-2A35-5146-CB228F1DCCA7}"/>
              </a:ext>
            </a:extLst>
          </p:cNvPr>
          <p:cNvSpPr>
            <a:spLocks noGrp="1"/>
          </p:cNvSpPr>
          <p:nvPr>
            <p:ph type="ftr" sz="quarter" idx="11"/>
          </p:nvPr>
        </p:nvSpPr>
        <p:spPr>
          <a:xfrm>
            <a:off x="567619" y="7826390"/>
            <a:ext cx="2742364" cy="1274308"/>
          </a:xfrm>
        </p:spPr>
        <p:txBody>
          <a:bodyPr/>
          <a:lstStyle/>
          <a:p>
            <a:pPr algn="l">
              <a:spcBef>
                <a:spcPts val="500"/>
              </a:spcBef>
            </a:pPr>
            <a:r>
              <a:rPr lang="es-ES" sz="1400" b="1" dirty="0" err="1">
                <a:solidFill>
                  <a:schemeClr val="accent5">
                    <a:lumMod val="50000"/>
                  </a:schemeClr>
                </a:solidFill>
                <a:ea typeface="Calibri"/>
                <a:cs typeface="Calibri"/>
              </a:rPr>
              <a:t>Matias</a:t>
            </a:r>
            <a:r>
              <a:rPr lang="es-ES" sz="1400" b="1" dirty="0">
                <a:solidFill>
                  <a:schemeClr val="accent5">
                    <a:lumMod val="50000"/>
                  </a:schemeClr>
                </a:solidFill>
                <a:ea typeface="Calibri"/>
                <a:cs typeface="Calibri"/>
              </a:rPr>
              <a:t> Ibarra</a:t>
            </a:r>
            <a:endParaRPr lang="es-E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Proyecto Data </a:t>
            </a:r>
            <a:r>
              <a:rPr lang="es-ES" sz="1400" b="1" dirty="0" err="1">
                <a:solidFill>
                  <a:schemeClr val="accent5">
                    <a:lumMod val="50000"/>
                  </a:schemeClr>
                </a:solidFill>
                <a:ea typeface="Calibri"/>
                <a:cs typeface="Calibri"/>
              </a:rPr>
              <a:t>Analytics</a:t>
            </a:r>
            <a:endParaRPr lang="es-E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Ventas M&amp;V </a:t>
            </a:r>
            <a:r>
              <a:rPr lang="es-ES" sz="1400" b="1" dirty="0" err="1">
                <a:solidFill>
                  <a:schemeClr val="accent5">
                    <a:lumMod val="50000"/>
                  </a:schemeClr>
                </a:solidFill>
                <a:ea typeface="Calibri"/>
                <a:cs typeface="Calibri"/>
              </a:rPr>
              <a:t>Coffee</a:t>
            </a:r>
            <a:r>
              <a:rPr lang="es-ES" sz="1400" b="1" dirty="0">
                <a:solidFill>
                  <a:schemeClr val="accent5">
                    <a:lumMod val="50000"/>
                  </a:schemeClr>
                </a:solidFill>
                <a:ea typeface="Calibri"/>
                <a:cs typeface="Calibri"/>
              </a:rPr>
              <a:t> Shop</a:t>
            </a:r>
            <a:endParaRPr lang="en-U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Comisión 32650</a:t>
            </a:r>
            <a:endParaRPr lang="es-ES" sz="1400" dirty="0">
              <a:solidFill>
                <a:schemeClr val="accent5">
                  <a:lumMod val="50000"/>
                </a:schemeClr>
              </a:solidFill>
            </a:endParaRPr>
          </a:p>
        </p:txBody>
      </p:sp>
      <p:pic>
        <p:nvPicPr>
          <p:cNvPr id="8" name="Gráfico 7">
            <a:extLst>
              <a:ext uri="{FF2B5EF4-FFF2-40B4-BE49-F238E27FC236}">
                <a16:creationId xmlns:a16="http://schemas.microsoft.com/office/drawing/2014/main" id="{323B6EC6-C389-4FAC-D37E-708F04FB47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1992" y="8465600"/>
            <a:ext cx="1593683" cy="341229"/>
          </a:xfrm>
          <a:prstGeom prst="rect">
            <a:avLst/>
          </a:prstGeom>
        </p:spPr>
      </p:pic>
      <p:pic>
        <p:nvPicPr>
          <p:cNvPr id="7" name="Imagen 8" descr="Interfaz de usuario gráfica, Gráfico&#10;&#10;Descripción generada automáticamente">
            <a:extLst>
              <a:ext uri="{FF2B5EF4-FFF2-40B4-BE49-F238E27FC236}">
                <a16:creationId xmlns:a16="http://schemas.microsoft.com/office/drawing/2014/main" id="{BC3FB6B4-338D-EDF3-B7AF-1D52122ED81C}"/>
              </a:ext>
            </a:extLst>
          </p:cNvPr>
          <p:cNvPicPr>
            <a:picLocks noGrp="1" noChangeAspect="1"/>
          </p:cNvPicPr>
          <p:nvPr>
            <p:ph idx="1"/>
          </p:nvPr>
        </p:nvPicPr>
        <p:blipFill>
          <a:blip r:embed="rId4"/>
          <a:stretch>
            <a:fillRect/>
          </a:stretch>
        </p:blipFill>
        <p:spPr>
          <a:xfrm>
            <a:off x="471488" y="3195625"/>
            <a:ext cx="5915025" cy="3336998"/>
          </a:xfrm>
        </p:spPr>
      </p:pic>
    </p:spTree>
    <p:extLst>
      <p:ext uri="{BB962C8B-B14F-4D97-AF65-F5344CB8AC3E}">
        <p14:creationId xmlns:p14="http://schemas.microsoft.com/office/powerpoint/2010/main" val="2382256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E2196C-732D-0FBA-743F-A7A7E7532684}"/>
              </a:ext>
            </a:extLst>
          </p:cNvPr>
          <p:cNvSpPr>
            <a:spLocks noGrp="1"/>
          </p:cNvSpPr>
          <p:nvPr>
            <p:ph type="title"/>
          </p:nvPr>
        </p:nvSpPr>
        <p:spPr>
          <a:xfrm>
            <a:off x="565066" y="941363"/>
            <a:ext cx="5915025" cy="1767417"/>
          </a:xfrm>
        </p:spPr>
        <p:txBody>
          <a:bodyPr/>
          <a:lstStyle/>
          <a:p>
            <a:r>
              <a:rPr lang="es-ES" sz="1600" dirty="0">
                <a:solidFill>
                  <a:schemeClr val="bg2">
                    <a:lumMod val="50000"/>
                  </a:schemeClr>
                </a:solidFill>
                <a:ea typeface="Calibri Light"/>
                <a:cs typeface="Calibri Light"/>
              </a:rPr>
              <a:t>En la tercer solapa "Ventas por trimestre" tenemos los datos de las ventas trabajados por trimestres a través de un gráfico de anillos, un gráfico de barras con los mejores meses y otro con información de gastos y ventas por trimestre, lo mismo con un gráfico de áreas. También una matriz con los datos de las ventas por producto.</a:t>
            </a:r>
            <a:br>
              <a:rPr lang="es-ES" sz="1600" dirty="0">
                <a:solidFill>
                  <a:schemeClr val="bg2">
                    <a:lumMod val="50000"/>
                  </a:schemeClr>
                </a:solidFill>
                <a:ea typeface="Calibri Light"/>
                <a:cs typeface="Calibri Light"/>
              </a:rPr>
            </a:br>
            <a:r>
              <a:rPr lang="es-ES" sz="1600" dirty="0">
                <a:solidFill>
                  <a:schemeClr val="bg2">
                    <a:lumMod val="50000"/>
                  </a:schemeClr>
                </a:solidFill>
                <a:ea typeface="Calibri Light"/>
                <a:cs typeface="Calibri Light"/>
              </a:rPr>
              <a:t>Podemos aplicar filtros por Año, Ubicación geográfica, Producto y Estado.</a:t>
            </a:r>
            <a:endParaRPr lang="es-ES" dirty="0">
              <a:solidFill>
                <a:schemeClr val="bg2">
                  <a:lumMod val="50000"/>
                </a:schemeClr>
              </a:solidFill>
            </a:endParaRPr>
          </a:p>
        </p:txBody>
      </p:sp>
      <p:sp>
        <p:nvSpPr>
          <p:cNvPr id="4" name="Marcador de pie de página 3">
            <a:extLst>
              <a:ext uri="{FF2B5EF4-FFF2-40B4-BE49-F238E27FC236}">
                <a16:creationId xmlns:a16="http://schemas.microsoft.com/office/drawing/2014/main" id="{5321E083-EECD-A8AD-E879-1B7B1253D05A}"/>
              </a:ext>
            </a:extLst>
          </p:cNvPr>
          <p:cNvSpPr>
            <a:spLocks noGrp="1"/>
          </p:cNvSpPr>
          <p:nvPr>
            <p:ph type="ftr" sz="quarter" idx="11"/>
          </p:nvPr>
        </p:nvSpPr>
        <p:spPr>
          <a:xfrm>
            <a:off x="559547" y="7777961"/>
            <a:ext cx="2836952" cy="1360572"/>
          </a:xfrm>
        </p:spPr>
        <p:txBody>
          <a:bodyPr/>
          <a:lstStyle/>
          <a:p>
            <a:pPr algn="l">
              <a:spcBef>
                <a:spcPts val="500"/>
              </a:spcBef>
            </a:pPr>
            <a:r>
              <a:rPr lang="es-ES" sz="1400" b="1" dirty="0" err="1">
                <a:solidFill>
                  <a:schemeClr val="accent5">
                    <a:lumMod val="50000"/>
                  </a:schemeClr>
                </a:solidFill>
                <a:ea typeface="Calibri"/>
                <a:cs typeface="Calibri"/>
              </a:rPr>
              <a:t>Matias</a:t>
            </a:r>
            <a:r>
              <a:rPr lang="es-ES" sz="1400" b="1" dirty="0">
                <a:solidFill>
                  <a:schemeClr val="accent5">
                    <a:lumMod val="50000"/>
                  </a:schemeClr>
                </a:solidFill>
                <a:ea typeface="Calibri"/>
                <a:cs typeface="Calibri"/>
              </a:rPr>
              <a:t> Ibarra</a:t>
            </a:r>
            <a:endParaRPr lang="es-E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Proyecto Data </a:t>
            </a:r>
            <a:r>
              <a:rPr lang="es-ES" sz="1400" b="1" dirty="0" err="1">
                <a:solidFill>
                  <a:schemeClr val="accent5">
                    <a:lumMod val="50000"/>
                  </a:schemeClr>
                </a:solidFill>
                <a:ea typeface="Calibri"/>
                <a:cs typeface="Calibri"/>
              </a:rPr>
              <a:t>Analytics</a:t>
            </a:r>
            <a:endParaRPr lang="es-E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Ventas M&amp;V </a:t>
            </a:r>
            <a:r>
              <a:rPr lang="es-ES" sz="1400" b="1" dirty="0" err="1">
                <a:solidFill>
                  <a:schemeClr val="accent5">
                    <a:lumMod val="50000"/>
                  </a:schemeClr>
                </a:solidFill>
                <a:ea typeface="Calibri"/>
                <a:cs typeface="Calibri"/>
              </a:rPr>
              <a:t>Coffee</a:t>
            </a:r>
            <a:r>
              <a:rPr lang="es-ES" sz="1400" b="1" dirty="0">
                <a:solidFill>
                  <a:schemeClr val="accent5">
                    <a:lumMod val="50000"/>
                  </a:schemeClr>
                </a:solidFill>
                <a:ea typeface="Calibri"/>
                <a:cs typeface="Calibri"/>
              </a:rPr>
              <a:t> Shop</a:t>
            </a:r>
            <a:endParaRPr lang="en-U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Comisión 32650</a:t>
            </a:r>
            <a:endParaRPr lang="es-ES">
              <a:solidFill>
                <a:schemeClr val="accent5">
                  <a:lumMod val="50000"/>
                </a:schemeClr>
              </a:solidFill>
              <a:ea typeface="Calibri" panose="020F0502020204030204"/>
              <a:cs typeface="Calibri" panose="020F0502020204030204"/>
            </a:endParaRPr>
          </a:p>
        </p:txBody>
      </p:sp>
      <p:pic>
        <p:nvPicPr>
          <p:cNvPr id="7" name="Gráfico 6">
            <a:extLst>
              <a:ext uri="{FF2B5EF4-FFF2-40B4-BE49-F238E27FC236}">
                <a16:creationId xmlns:a16="http://schemas.microsoft.com/office/drawing/2014/main" id="{48C4EEF3-8442-BFC2-BA74-D529E8F19B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1992" y="8465600"/>
            <a:ext cx="1593683" cy="341229"/>
          </a:xfrm>
          <a:prstGeom prst="rect">
            <a:avLst/>
          </a:prstGeom>
        </p:spPr>
      </p:pic>
      <p:pic>
        <p:nvPicPr>
          <p:cNvPr id="8" name="Imagen 8" descr="Interfaz de usuario gráfica, Gráfico&#10;&#10;Descripción generada automáticamente">
            <a:extLst>
              <a:ext uri="{FF2B5EF4-FFF2-40B4-BE49-F238E27FC236}">
                <a16:creationId xmlns:a16="http://schemas.microsoft.com/office/drawing/2014/main" id="{11544ABF-9613-B32D-97E5-7E7348AEF33B}"/>
              </a:ext>
            </a:extLst>
          </p:cNvPr>
          <p:cNvPicPr>
            <a:picLocks noGrp="1" noChangeAspect="1"/>
          </p:cNvPicPr>
          <p:nvPr>
            <p:ph idx="1"/>
          </p:nvPr>
        </p:nvPicPr>
        <p:blipFill>
          <a:blip r:embed="rId4"/>
          <a:stretch>
            <a:fillRect/>
          </a:stretch>
        </p:blipFill>
        <p:spPr>
          <a:xfrm>
            <a:off x="442055" y="2986967"/>
            <a:ext cx="5915025" cy="3283375"/>
          </a:xfrm>
        </p:spPr>
      </p:pic>
    </p:spTree>
    <p:extLst>
      <p:ext uri="{BB962C8B-B14F-4D97-AF65-F5344CB8AC3E}">
        <p14:creationId xmlns:p14="http://schemas.microsoft.com/office/powerpoint/2010/main" val="790562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B35A34-05B5-ECA5-484B-02D6A795F244}"/>
              </a:ext>
            </a:extLst>
          </p:cNvPr>
          <p:cNvSpPr>
            <a:spLocks noGrp="1"/>
          </p:cNvSpPr>
          <p:nvPr>
            <p:ph type="ctrTitle"/>
          </p:nvPr>
        </p:nvSpPr>
        <p:spPr>
          <a:xfrm flipH="1">
            <a:off x="-3958723" y="1496484"/>
            <a:ext cx="4815973" cy="229046"/>
          </a:xfrm>
        </p:spPr>
        <p:txBody>
          <a:bodyPr>
            <a:normAutofit fontScale="90000"/>
          </a:bodyPr>
          <a:lstStyle/>
          <a:p>
            <a:endParaRPr lang="es-ES"/>
          </a:p>
        </p:txBody>
      </p:sp>
      <p:sp>
        <p:nvSpPr>
          <p:cNvPr id="3" name="Subtítulo 2">
            <a:extLst>
              <a:ext uri="{FF2B5EF4-FFF2-40B4-BE49-F238E27FC236}">
                <a16:creationId xmlns:a16="http://schemas.microsoft.com/office/drawing/2014/main" id="{F8523A8B-E45E-D701-9D0B-134FF5539A5F}"/>
              </a:ext>
            </a:extLst>
          </p:cNvPr>
          <p:cNvSpPr>
            <a:spLocks noGrp="1"/>
          </p:cNvSpPr>
          <p:nvPr>
            <p:ph type="subTitle" idx="1"/>
          </p:nvPr>
        </p:nvSpPr>
        <p:spPr>
          <a:xfrm>
            <a:off x="643355" y="939243"/>
            <a:ext cx="5143500" cy="2207683"/>
          </a:xfrm>
        </p:spPr>
        <p:txBody>
          <a:bodyPr vert="horz" lIns="91440" tIns="45720" rIns="91440" bIns="45720" rtlCol="0" anchor="t">
            <a:normAutofit/>
          </a:bodyPr>
          <a:lstStyle/>
          <a:p>
            <a:pPr algn="l"/>
            <a:r>
              <a:rPr lang="es-ES" sz="1600" dirty="0">
                <a:solidFill>
                  <a:schemeClr val="bg2">
                    <a:lumMod val="50000"/>
                  </a:schemeClr>
                </a:solidFill>
                <a:latin typeface="Calibri Light"/>
                <a:ea typeface="Calibri Light"/>
                <a:cs typeface="Calibri Light"/>
              </a:rPr>
              <a:t>En la cuarta solapa "Venta por Estado" tenemos un gráfico de barras que muestra las ventas totales por Estado, un gráfico circular que hace lo mismo pero por ubicación geográfica, un mapa donde se muestran las distintas ubicaciones de las tiendas y tarjetas informativas acerca del total de tiendas, de ventas, venta promedio y venta </a:t>
            </a:r>
            <a:r>
              <a:rPr lang="es-ES" sz="1600" dirty="0" err="1">
                <a:solidFill>
                  <a:schemeClr val="bg2">
                    <a:lumMod val="50000"/>
                  </a:schemeClr>
                </a:solidFill>
                <a:latin typeface="Calibri Light"/>
                <a:ea typeface="Calibri Light"/>
                <a:cs typeface="Calibri Light"/>
              </a:rPr>
              <a:t>mas</a:t>
            </a:r>
            <a:r>
              <a:rPr lang="es-ES" sz="1600" dirty="0">
                <a:solidFill>
                  <a:schemeClr val="bg2">
                    <a:lumMod val="50000"/>
                  </a:schemeClr>
                </a:solidFill>
                <a:latin typeface="Calibri Light"/>
                <a:ea typeface="Calibri Light"/>
                <a:cs typeface="Calibri Light"/>
              </a:rPr>
              <a:t> alta. Se pueden aplicar filtros por Año, Ubicación Geográfica y por Producto.</a:t>
            </a:r>
            <a:endParaRPr lang="es-ES" sz="1600" dirty="0">
              <a:solidFill>
                <a:schemeClr val="bg2">
                  <a:lumMod val="50000"/>
                </a:schemeClr>
              </a:solidFill>
              <a:ea typeface="Calibri" panose="020F0502020204030204"/>
              <a:cs typeface="Calibri" panose="020F0502020204030204"/>
            </a:endParaRPr>
          </a:p>
        </p:txBody>
      </p:sp>
      <p:sp>
        <p:nvSpPr>
          <p:cNvPr id="4" name="Marcador de pie de página 3">
            <a:extLst>
              <a:ext uri="{FF2B5EF4-FFF2-40B4-BE49-F238E27FC236}">
                <a16:creationId xmlns:a16="http://schemas.microsoft.com/office/drawing/2014/main" id="{F8125348-0C3A-8448-AE9C-053C16F4DF4E}"/>
              </a:ext>
            </a:extLst>
          </p:cNvPr>
          <p:cNvSpPr>
            <a:spLocks noGrp="1"/>
          </p:cNvSpPr>
          <p:nvPr>
            <p:ph type="ftr" sz="quarter" idx="11"/>
          </p:nvPr>
        </p:nvSpPr>
        <p:spPr>
          <a:xfrm>
            <a:off x="522468" y="7746180"/>
            <a:ext cx="3012255" cy="1443809"/>
          </a:xfrm>
        </p:spPr>
        <p:txBody>
          <a:bodyPr/>
          <a:lstStyle/>
          <a:p>
            <a:pPr algn="l">
              <a:spcBef>
                <a:spcPts val="500"/>
              </a:spcBef>
            </a:pPr>
            <a:r>
              <a:rPr lang="es-ES" sz="1400" b="1" dirty="0" err="1">
                <a:solidFill>
                  <a:schemeClr val="accent5">
                    <a:lumMod val="50000"/>
                  </a:schemeClr>
                </a:solidFill>
                <a:ea typeface="Calibri"/>
                <a:cs typeface="Calibri"/>
              </a:rPr>
              <a:t>Matias</a:t>
            </a:r>
            <a:r>
              <a:rPr lang="es-ES" sz="1400" b="1" dirty="0">
                <a:solidFill>
                  <a:schemeClr val="accent5">
                    <a:lumMod val="50000"/>
                  </a:schemeClr>
                </a:solidFill>
                <a:ea typeface="Calibri"/>
                <a:cs typeface="Calibri"/>
              </a:rPr>
              <a:t> Ibarra</a:t>
            </a:r>
            <a:endParaRPr lang="es-E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Proyecto Data </a:t>
            </a:r>
            <a:r>
              <a:rPr lang="es-ES" sz="1400" b="1" dirty="0" err="1">
                <a:solidFill>
                  <a:schemeClr val="accent5">
                    <a:lumMod val="50000"/>
                  </a:schemeClr>
                </a:solidFill>
                <a:ea typeface="Calibri"/>
                <a:cs typeface="Calibri"/>
              </a:rPr>
              <a:t>Analytics</a:t>
            </a:r>
            <a:endParaRPr lang="es-E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Ventas M&amp;V </a:t>
            </a:r>
            <a:r>
              <a:rPr lang="es-ES" sz="1400" b="1" dirty="0" err="1">
                <a:solidFill>
                  <a:schemeClr val="accent5">
                    <a:lumMod val="50000"/>
                  </a:schemeClr>
                </a:solidFill>
                <a:ea typeface="Calibri"/>
                <a:cs typeface="Calibri"/>
              </a:rPr>
              <a:t>Coffee</a:t>
            </a:r>
            <a:r>
              <a:rPr lang="es-ES" sz="1400" b="1" dirty="0">
                <a:solidFill>
                  <a:schemeClr val="accent5">
                    <a:lumMod val="50000"/>
                  </a:schemeClr>
                </a:solidFill>
                <a:ea typeface="Calibri"/>
                <a:cs typeface="Calibri"/>
              </a:rPr>
              <a:t> Shop</a:t>
            </a:r>
            <a:endParaRPr lang="en-U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Comisión 32650</a:t>
            </a:r>
            <a:endParaRPr lang="es-ES">
              <a:solidFill>
                <a:schemeClr val="accent5">
                  <a:lumMod val="50000"/>
                </a:schemeClr>
              </a:solidFill>
              <a:ea typeface="Calibri" panose="020F0502020204030204"/>
              <a:cs typeface="Calibri" panose="020F0502020204030204"/>
            </a:endParaRPr>
          </a:p>
        </p:txBody>
      </p:sp>
      <p:pic>
        <p:nvPicPr>
          <p:cNvPr id="7" name="Gráfico 6">
            <a:extLst>
              <a:ext uri="{FF2B5EF4-FFF2-40B4-BE49-F238E27FC236}">
                <a16:creationId xmlns:a16="http://schemas.microsoft.com/office/drawing/2014/main" id="{9F452BE9-EB7E-1063-2195-DA82373F2F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1992" y="8465600"/>
            <a:ext cx="1593683" cy="341229"/>
          </a:xfrm>
          <a:prstGeom prst="rect">
            <a:avLst/>
          </a:prstGeom>
        </p:spPr>
      </p:pic>
      <p:pic>
        <p:nvPicPr>
          <p:cNvPr id="6" name="Imagen 7">
            <a:extLst>
              <a:ext uri="{FF2B5EF4-FFF2-40B4-BE49-F238E27FC236}">
                <a16:creationId xmlns:a16="http://schemas.microsoft.com/office/drawing/2014/main" id="{8799A121-3275-AD00-BF70-451AC15E4F35}"/>
              </a:ext>
            </a:extLst>
          </p:cNvPr>
          <p:cNvPicPr>
            <a:picLocks noChangeAspect="1"/>
          </p:cNvPicPr>
          <p:nvPr/>
        </p:nvPicPr>
        <p:blipFill>
          <a:blip r:embed="rId4"/>
          <a:stretch>
            <a:fillRect/>
          </a:stretch>
        </p:blipFill>
        <p:spPr>
          <a:xfrm>
            <a:off x="360070" y="3248362"/>
            <a:ext cx="6147672" cy="3471414"/>
          </a:xfrm>
          <a:prstGeom prst="rect">
            <a:avLst/>
          </a:prstGeom>
        </p:spPr>
      </p:pic>
    </p:spTree>
    <p:extLst>
      <p:ext uri="{BB962C8B-B14F-4D97-AF65-F5344CB8AC3E}">
        <p14:creationId xmlns:p14="http://schemas.microsoft.com/office/powerpoint/2010/main" val="2307318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A6FB2F-D216-8278-5E00-9C02A7E0E6D5}"/>
              </a:ext>
            </a:extLst>
          </p:cNvPr>
          <p:cNvSpPr>
            <a:spLocks noGrp="1"/>
          </p:cNvSpPr>
          <p:nvPr>
            <p:ph type="title"/>
          </p:nvPr>
        </p:nvSpPr>
        <p:spPr>
          <a:xfrm>
            <a:off x="471488" y="228044"/>
            <a:ext cx="5915025" cy="4455983"/>
          </a:xfrm>
        </p:spPr>
        <p:txBody>
          <a:bodyPr>
            <a:normAutofit/>
          </a:bodyPr>
          <a:lstStyle/>
          <a:p>
            <a:r>
              <a:rPr lang="es-ES" sz="1600" b="1" i="1" u="sng" dirty="0">
                <a:solidFill>
                  <a:schemeClr val="bg2">
                    <a:lumMod val="50000"/>
                  </a:schemeClr>
                </a:solidFill>
                <a:cs typeface="Calibri Light"/>
              </a:rPr>
              <a:t>14- Futuras </a:t>
            </a:r>
            <a:r>
              <a:rPr lang="es-ES" sz="1600" b="1" i="1" u="sng" dirty="0" err="1">
                <a:solidFill>
                  <a:schemeClr val="bg2">
                    <a:lumMod val="50000"/>
                  </a:schemeClr>
                </a:solidFill>
                <a:cs typeface="Calibri Light"/>
              </a:rPr>
              <a:t>lineas</a:t>
            </a:r>
            <a:r>
              <a:rPr lang="es-ES" sz="1600" b="1" u="sng" dirty="0">
                <a:solidFill>
                  <a:schemeClr val="bg2">
                    <a:lumMod val="50000"/>
                  </a:schemeClr>
                </a:solidFill>
                <a:cs typeface="Calibri Light"/>
              </a:rPr>
              <a:t>:</a:t>
            </a:r>
            <a:br>
              <a:rPr lang="es-ES" sz="1600" b="1" u="sng" dirty="0">
                <a:solidFill>
                  <a:schemeClr val="bg2">
                    <a:lumMod val="50000"/>
                  </a:schemeClr>
                </a:solidFill>
                <a:cs typeface="Calibri Light"/>
              </a:rPr>
            </a:br>
            <a:br>
              <a:rPr lang="es-ES" sz="1600" b="1" dirty="0">
                <a:cs typeface="Calibri Light"/>
              </a:rPr>
            </a:br>
            <a:r>
              <a:rPr lang="es-ES" sz="1600" dirty="0">
                <a:solidFill>
                  <a:schemeClr val="bg2">
                    <a:lumMod val="50000"/>
                  </a:schemeClr>
                </a:solidFill>
                <a:cs typeface="Calibri Light"/>
              </a:rPr>
              <a:t>A partir del análisis presentado, que es a modo informativo sobre las ventas de la empresa, se puede proceder a un análisis más avanzado que permita a los directivos tomar decisiones precisas para mejorar la rentabilidad, por ejemplo estudiar cómo influye la inversión destinada al marketing de un producto con las ventas del mismo, o que productos generan un mayor beneficio con respecto a los gastos que conlleva venderlos. El estudio de las preferencias de consumo de los clientes según la ubicación geográfica también permitiría tomar medidas específicas para cada producto en cada Estado.</a:t>
            </a:r>
            <a:endParaRPr lang="es-ES" dirty="0">
              <a:solidFill>
                <a:schemeClr val="bg2">
                  <a:lumMod val="50000"/>
                </a:schemeClr>
              </a:solidFill>
              <a:cs typeface="Calibri Light"/>
            </a:endParaRPr>
          </a:p>
        </p:txBody>
      </p:sp>
      <p:sp>
        <p:nvSpPr>
          <p:cNvPr id="4" name="Marcador de pie de página 3">
            <a:extLst>
              <a:ext uri="{FF2B5EF4-FFF2-40B4-BE49-F238E27FC236}">
                <a16:creationId xmlns:a16="http://schemas.microsoft.com/office/drawing/2014/main" id="{BF522D07-792B-740C-A8D8-DEDD6DE186F7}"/>
              </a:ext>
            </a:extLst>
          </p:cNvPr>
          <p:cNvSpPr>
            <a:spLocks noGrp="1"/>
          </p:cNvSpPr>
          <p:nvPr>
            <p:ph type="ftr" sz="quarter" idx="11"/>
          </p:nvPr>
        </p:nvSpPr>
        <p:spPr>
          <a:xfrm>
            <a:off x="474544" y="7813778"/>
            <a:ext cx="3622914" cy="1291965"/>
          </a:xfrm>
        </p:spPr>
        <p:txBody>
          <a:bodyPr/>
          <a:lstStyle/>
          <a:p>
            <a:pPr algn="l">
              <a:spcBef>
                <a:spcPts val="500"/>
              </a:spcBef>
            </a:pPr>
            <a:r>
              <a:rPr lang="es-ES" sz="1400" b="1" dirty="0" err="1">
                <a:solidFill>
                  <a:schemeClr val="accent5">
                    <a:lumMod val="50000"/>
                  </a:schemeClr>
                </a:solidFill>
                <a:cs typeface="Calibri"/>
              </a:rPr>
              <a:t>Matias</a:t>
            </a:r>
            <a:r>
              <a:rPr lang="es-ES" sz="1400" b="1" dirty="0">
                <a:solidFill>
                  <a:schemeClr val="accent5">
                    <a:lumMod val="50000"/>
                  </a:schemeClr>
                </a:solidFill>
                <a:cs typeface="Calibri"/>
              </a:rPr>
              <a:t> Ibarra</a:t>
            </a:r>
            <a:endParaRPr lang="es-ES" sz="1400" b="1">
              <a:solidFill>
                <a:schemeClr val="accent5">
                  <a:lumMod val="50000"/>
                </a:schemeClr>
              </a:solidFill>
              <a:ea typeface="+mn-lt"/>
              <a:cs typeface="+mn-lt"/>
            </a:endParaRPr>
          </a:p>
          <a:p>
            <a:pPr algn="l">
              <a:spcBef>
                <a:spcPts val="500"/>
              </a:spcBef>
            </a:pPr>
            <a:r>
              <a:rPr lang="es-ES" sz="1400" b="1" dirty="0">
                <a:solidFill>
                  <a:schemeClr val="accent5">
                    <a:lumMod val="50000"/>
                  </a:schemeClr>
                </a:solidFill>
                <a:cs typeface="Calibri"/>
              </a:rPr>
              <a:t>Proyecto Data </a:t>
            </a:r>
            <a:r>
              <a:rPr lang="es-ES" sz="1400" b="1" dirty="0" err="1">
                <a:solidFill>
                  <a:schemeClr val="accent5">
                    <a:lumMod val="50000"/>
                  </a:schemeClr>
                </a:solidFill>
                <a:cs typeface="Calibri"/>
              </a:rPr>
              <a:t>Analytics</a:t>
            </a:r>
            <a:endParaRPr lang="es-ES" sz="1400" b="1">
              <a:solidFill>
                <a:schemeClr val="accent5">
                  <a:lumMod val="50000"/>
                </a:schemeClr>
              </a:solidFill>
              <a:ea typeface="+mn-lt"/>
              <a:cs typeface="+mn-lt"/>
            </a:endParaRPr>
          </a:p>
          <a:p>
            <a:pPr algn="l">
              <a:spcBef>
                <a:spcPts val="500"/>
              </a:spcBef>
            </a:pPr>
            <a:r>
              <a:rPr lang="es-ES" sz="1400" b="1" dirty="0">
                <a:solidFill>
                  <a:schemeClr val="accent5">
                    <a:lumMod val="50000"/>
                  </a:schemeClr>
                </a:solidFill>
                <a:cs typeface="Calibri"/>
              </a:rPr>
              <a:t>Ventas M&amp;V </a:t>
            </a:r>
            <a:r>
              <a:rPr lang="es-ES" sz="1400" b="1" dirty="0" err="1">
                <a:solidFill>
                  <a:schemeClr val="accent5">
                    <a:lumMod val="50000"/>
                  </a:schemeClr>
                </a:solidFill>
                <a:cs typeface="Calibri"/>
              </a:rPr>
              <a:t>Coffee</a:t>
            </a:r>
            <a:r>
              <a:rPr lang="es-ES" sz="1400" b="1" dirty="0">
                <a:solidFill>
                  <a:schemeClr val="accent5">
                    <a:lumMod val="50000"/>
                  </a:schemeClr>
                </a:solidFill>
                <a:cs typeface="Calibri"/>
              </a:rPr>
              <a:t> Shop</a:t>
            </a:r>
            <a:endParaRPr lang="en-US" sz="1400" b="1">
              <a:solidFill>
                <a:schemeClr val="accent5">
                  <a:lumMod val="50000"/>
                </a:schemeClr>
              </a:solidFill>
              <a:ea typeface="+mn-lt"/>
              <a:cs typeface="+mn-lt"/>
            </a:endParaRPr>
          </a:p>
          <a:p>
            <a:pPr algn="l">
              <a:spcBef>
                <a:spcPts val="500"/>
              </a:spcBef>
            </a:pPr>
            <a:r>
              <a:rPr lang="es-ES" sz="1400" b="1" dirty="0">
                <a:solidFill>
                  <a:schemeClr val="accent5">
                    <a:lumMod val="50000"/>
                  </a:schemeClr>
                </a:solidFill>
                <a:cs typeface="Calibri"/>
              </a:rPr>
              <a:t>Comisión 32650</a:t>
            </a:r>
            <a:endParaRPr lang="es-ES" sz="1400" dirty="0">
              <a:solidFill>
                <a:schemeClr val="accent5">
                  <a:lumMod val="50000"/>
                </a:schemeClr>
              </a:solidFill>
            </a:endParaRPr>
          </a:p>
        </p:txBody>
      </p:sp>
      <p:pic>
        <p:nvPicPr>
          <p:cNvPr id="5" name="Gráfico 4">
            <a:extLst>
              <a:ext uri="{FF2B5EF4-FFF2-40B4-BE49-F238E27FC236}">
                <a16:creationId xmlns:a16="http://schemas.microsoft.com/office/drawing/2014/main" id="{80AC65BD-8BC3-B0EA-1E74-903579B148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1992" y="8465600"/>
            <a:ext cx="1593683" cy="341229"/>
          </a:xfrm>
          <a:prstGeom prst="rect">
            <a:avLst/>
          </a:prstGeom>
        </p:spPr>
      </p:pic>
    </p:spTree>
    <p:extLst>
      <p:ext uri="{BB962C8B-B14F-4D97-AF65-F5344CB8AC3E}">
        <p14:creationId xmlns:p14="http://schemas.microsoft.com/office/powerpoint/2010/main" val="1347951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E49BFE-9E5A-803A-6BBD-8ABB7EA97E3F}"/>
              </a:ext>
            </a:extLst>
          </p:cNvPr>
          <p:cNvSpPr>
            <a:spLocks noGrp="1"/>
          </p:cNvSpPr>
          <p:nvPr>
            <p:ph type="title"/>
          </p:nvPr>
        </p:nvSpPr>
        <p:spPr>
          <a:xfrm flipV="1">
            <a:off x="-7950617" y="3497517"/>
            <a:ext cx="1503447" cy="90793"/>
          </a:xfrm>
        </p:spPr>
        <p:txBody>
          <a:bodyPr>
            <a:normAutofit fontScale="90000"/>
          </a:bodyPr>
          <a:lstStyle/>
          <a:p>
            <a:endParaRPr lang="es-ES"/>
          </a:p>
        </p:txBody>
      </p:sp>
      <p:sp>
        <p:nvSpPr>
          <p:cNvPr id="7" name="Marcador de pie de página 6">
            <a:extLst>
              <a:ext uri="{FF2B5EF4-FFF2-40B4-BE49-F238E27FC236}">
                <a16:creationId xmlns:a16="http://schemas.microsoft.com/office/drawing/2014/main" id="{3565F703-D856-F0C1-9267-1398B9A33D25}"/>
              </a:ext>
            </a:extLst>
          </p:cNvPr>
          <p:cNvSpPr>
            <a:spLocks noGrp="1"/>
          </p:cNvSpPr>
          <p:nvPr>
            <p:ph type="ftr" sz="quarter" idx="11"/>
          </p:nvPr>
        </p:nvSpPr>
        <p:spPr>
          <a:xfrm>
            <a:off x="437672" y="7845923"/>
            <a:ext cx="4119311" cy="1262201"/>
          </a:xfrm>
        </p:spPr>
        <p:txBody>
          <a:bodyPr/>
          <a:lstStyle/>
          <a:p>
            <a:pPr algn="l">
              <a:spcBef>
                <a:spcPts val="500"/>
              </a:spcBef>
            </a:pPr>
            <a:r>
              <a:rPr lang="es-ES" sz="1400" b="1" dirty="0" err="1">
                <a:solidFill>
                  <a:schemeClr val="accent5">
                    <a:lumMod val="50000"/>
                  </a:schemeClr>
                </a:solidFill>
                <a:latin typeface="Calibri"/>
                <a:cs typeface="Angsana New"/>
              </a:rPr>
              <a:t>Matias</a:t>
            </a:r>
            <a:r>
              <a:rPr lang="es-ES" sz="1400" b="1" dirty="0">
                <a:solidFill>
                  <a:schemeClr val="accent5">
                    <a:lumMod val="50000"/>
                  </a:schemeClr>
                </a:solidFill>
                <a:latin typeface="Calibri"/>
                <a:cs typeface="Angsana New"/>
              </a:rPr>
              <a:t> Ibarra</a:t>
            </a:r>
            <a:endParaRPr lang="es-ES" sz="1400" b="1">
              <a:solidFill>
                <a:schemeClr val="accent5">
                  <a:lumMod val="50000"/>
                </a:schemeClr>
              </a:solidFill>
              <a:latin typeface="Calibri"/>
              <a:ea typeface="+mn-lt"/>
              <a:cs typeface="Angsana New"/>
            </a:endParaRPr>
          </a:p>
          <a:p>
            <a:pPr algn="l">
              <a:spcBef>
                <a:spcPts val="500"/>
              </a:spcBef>
            </a:pPr>
            <a:r>
              <a:rPr lang="es-ES" sz="1400" b="1" dirty="0">
                <a:solidFill>
                  <a:schemeClr val="accent5">
                    <a:lumMod val="50000"/>
                  </a:schemeClr>
                </a:solidFill>
                <a:latin typeface="Calibri"/>
                <a:cs typeface="Angsana New"/>
              </a:rPr>
              <a:t>Proyecto Data </a:t>
            </a:r>
            <a:r>
              <a:rPr lang="es-ES" sz="1400" b="1" dirty="0" err="1">
                <a:solidFill>
                  <a:schemeClr val="accent5">
                    <a:lumMod val="50000"/>
                  </a:schemeClr>
                </a:solidFill>
                <a:latin typeface="Calibri"/>
                <a:cs typeface="Angsana New"/>
              </a:rPr>
              <a:t>Analytics</a:t>
            </a:r>
            <a:endParaRPr lang="es-ES" sz="1400" b="1">
              <a:solidFill>
                <a:schemeClr val="accent5">
                  <a:lumMod val="50000"/>
                </a:schemeClr>
              </a:solidFill>
              <a:latin typeface="Calibri"/>
              <a:ea typeface="+mn-lt"/>
              <a:cs typeface="Angsana New"/>
            </a:endParaRPr>
          </a:p>
          <a:p>
            <a:pPr algn="l">
              <a:spcBef>
                <a:spcPts val="500"/>
              </a:spcBef>
            </a:pPr>
            <a:r>
              <a:rPr lang="es-ES" sz="1400" b="1" dirty="0">
                <a:solidFill>
                  <a:schemeClr val="accent5">
                    <a:lumMod val="50000"/>
                  </a:schemeClr>
                </a:solidFill>
                <a:latin typeface="Calibri"/>
                <a:cs typeface="Angsana New"/>
              </a:rPr>
              <a:t>Ventas M&amp;V </a:t>
            </a:r>
            <a:r>
              <a:rPr lang="es-ES" sz="1400" b="1" dirty="0" err="1">
                <a:solidFill>
                  <a:schemeClr val="accent5">
                    <a:lumMod val="50000"/>
                  </a:schemeClr>
                </a:solidFill>
                <a:latin typeface="Calibri"/>
                <a:cs typeface="Angsana New"/>
              </a:rPr>
              <a:t>Coffee</a:t>
            </a:r>
            <a:r>
              <a:rPr lang="es-ES" sz="1400" b="1" dirty="0">
                <a:solidFill>
                  <a:schemeClr val="accent5">
                    <a:lumMod val="50000"/>
                  </a:schemeClr>
                </a:solidFill>
                <a:latin typeface="Calibri"/>
                <a:cs typeface="Angsana New"/>
              </a:rPr>
              <a:t> Shop</a:t>
            </a:r>
            <a:endParaRPr lang="en-US" sz="1400" b="1">
              <a:solidFill>
                <a:schemeClr val="accent5">
                  <a:lumMod val="50000"/>
                </a:schemeClr>
              </a:solidFill>
              <a:latin typeface="Calibri"/>
              <a:ea typeface="+mn-lt"/>
              <a:cs typeface="Angsana New"/>
            </a:endParaRPr>
          </a:p>
          <a:p>
            <a:pPr algn="l">
              <a:spcBef>
                <a:spcPts val="500"/>
              </a:spcBef>
            </a:pPr>
            <a:r>
              <a:rPr lang="es-ES" sz="1400" b="1" dirty="0">
                <a:solidFill>
                  <a:schemeClr val="accent5">
                    <a:lumMod val="50000"/>
                  </a:schemeClr>
                </a:solidFill>
                <a:latin typeface="Calibri"/>
                <a:cs typeface="Angsana New"/>
              </a:rPr>
              <a:t>Comisión 32650</a:t>
            </a:r>
          </a:p>
        </p:txBody>
      </p:sp>
      <p:sp>
        <p:nvSpPr>
          <p:cNvPr id="19" name="Marcador de contenido 18">
            <a:extLst>
              <a:ext uri="{FF2B5EF4-FFF2-40B4-BE49-F238E27FC236}">
                <a16:creationId xmlns:a16="http://schemas.microsoft.com/office/drawing/2014/main" id="{96397E2D-287D-F47E-C450-CE6DC27A33E7}"/>
              </a:ext>
            </a:extLst>
          </p:cNvPr>
          <p:cNvSpPr>
            <a:spLocks noGrp="1"/>
          </p:cNvSpPr>
          <p:nvPr>
            <p:ph idx="1"/>
          </p:nvPr>
        </p:nvSpPr>
        <p:spPr>
          <a:xfrm>
            <a:off x="899278" y="1124062"/>
            <a:ext cx="5059448" cy="1523889"/>
          </a:xfrm>
          <a:solidFill>
            <a:schemeClr val="accent1">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t">
            <a:noAutofit/>
          </a:bodyPr>
          <a:lstStyle/>
          <a:p>
            <a:pPr marL="0" indent="0" algn="ctr">
              <a:lnSpc>
                <a:spcPct val="100000"/>
              </a:lnSpc>
              <a:spcBef>
                <a:spcPts val="500"/>
              </a:spcBef>
              <a:buNone/>
            </a:pPr>
            <a:r>
              <a:rPr lang="es-ES" dirty="0">
                <a:latin typeface="Book Antiqua"/>
                <a:cs typeface="Calibri"/>
              </a:rPr>
              <a:t>Análisis de ventas de la empresa M&amp;V </a:t>
            </a:r>
            <a:r>
              <a:rPr lang="es-ES" dirty="0" err="1">
                <a:latin typeface="Book Antiqua"/>
                <a:cs typeface="Calibri"/>
              </a:rPr>
              <a:t>Coffee</a:t>
            </a:r>
            <a:r>
              <a:rPr lang="es-ES" dirty="0">
                <a:latin typeface="Book Antiqua"/>
                <a:cs typeface="Calibri"/>
              </a:rPr>
              <a:t> Shop </a:t>
            </a:r>
            <a:endParaRPr lang="es-ES">
              <a:latin typeface="Book Antiqua"/>
              <a:cs typeface="Calibri" panose="020F0502020204030204"/>
            </a:endParaRPr>
          </a:p>
          <a:p>
            <a:pPr marL="0" indent="0" algn="ctr">
              <a:lnSpc>
                <a:spcPct val="100000"/>
              </a:lnSpc>
              <a:spcBef>
                <a:spcPts val="500"/>
              </a:spcBef>
              <a:buNone/>
            </a:pPr>
            <a:r>
              <a:rPr lang="es-ES" dirty="0">
                <a:latin typeface="Book Antiqua"/>
                <a:cs typeface="Calibri"/>
              </a:rPr>
              <a:t>periodo 2021/2022</a:t>
            </a:r>
            <a:endParaRPr lang="es-ES">
              <a:latin typeface="Book Antiqua"/>
              <a:cs typeface="Calibri" panose="020F0502020204030204"/>
            </a:endParaRPr>
          </a:p>
        </p:txBody>
      </p:sp>
      <p:sp>
        <p:nvSpPr>
          <p:cNvPr id="20" name="CuadroTexto 19">
            <a:extLst>
              <a:ext uri="{FF2B5EF4-FFF2-40B4-BE49-F238E27FC236}">
                <a16:creationId xmlns:a16="http://schemas.microsoft.com/office/drawing/2014/main" id="{8C0B4571-CE2C-BABF-6FA4-61C5A50EDEF0}"/>
              </a:ext>
            </a:extLst>
          </p:cNvPr>
          <p:cNvSpPr txBox="1"/>
          <p:nvPr/>
        </p:nvSpPr>
        <p:spPr>
          <a:xfrm>
            <a:off x="5253788" y="3810000"/>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21" name="CuadroTexto 20">
            <a:extLst>
              <a:ext uri="{FF2B5EF4-FFF2-40B4-BE49-F238E27FC236}">
                <a16:creationId xmlns:a16="http://schemas.microsoft.com/office/drawing/2014/main" id="{BA0972EB-3253-6444-D331-65BACCA7FCB7}"/>
              </a:ext>
            </a:extLst>
          </p:cNvPr>
          <p:cNvSpPr txBox="1"/>
          <p:nvPr/>
        </p:nvSpPr>
        <p:spPr>
          <a:xfrm>
            <a:off x="903148" y="3000602"/>
            <a:ext cx="5060448"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u="sng" dirty="0">
                <a:solidFill>
                  <a:schemeClr val="bg2">
                    <a:lumMod val="50000"/>
                  </a:schemeClr>
                </a:solidFill>
                <a:cs typeface="Calibri"/>
              </a:rPr>
              <a:t>Contenido:</a:t>
            </a:r>
            <a:endParaRPr lang="es-ES" dirty="0">
              <a:solidFill>
                <a:schemeClr val="bg2">
                  <a:lumMod val="50000"/>
                </a:schemeClr>
              </a:solidFill>
              <a:cs typeface="Calibri"/>
            </a:endParaRPr>
          </a:p>
          <a:p>
            <a:pPr marL="342900" indent="-342900" algn="l">
              <a:buAutoNum type="arabicPeriod"/>
            </a:pPr>
            <a:r>
              <a:rPr lang="es-ES" dirty="0">
                <a:solidFill>
                  <a:schemeClr val="bg2">
                    <a:lumMod val="50000"/>
                  </a:schemeClr>
                </a:solidFill>
                <a:cs typeface="Calibri"/>
              </a:rPr>
              <a:t>Descripción del proyecto................. 1</a:t>
            </a:r>
            <a:endParaRPr lang="es-ES" dirty="0">
              <a:solidFill>
                <a:schemeClr val="bg2">
                  <a:lumMod val="50000"/>
                </a:schemeClr>
              </a:solidFill>
              <a:ea typeface="Calibri"/>
              <a:cs typeface="Calibri"/>
            </a:endParaRPr>
          </a:p>
          <a:p>
            <a:pPr marL="342900" indent="-342900">
              <a:buAutoNum type="arabicPeriod"/>
            </a:pPr>
            <a:r>
              <a:rPr lang="es-ES" dirty="0">
                <a:solidFill>
                  <a:schemeClr val="bg2">
                    <a:lumMod val="50000"/>
                  </a:schemeClr>
                </a:solidFill>
                <a:cs typeface="Calibri"/>
              </a:rPr>
              <a:t>Hipótesis.......................................... 1</a:t>
            </a:r>
          </a:p>
          <a:p>
            <a:pPr marL="342900" indent="-342900">
              <a:buAutoNum type="arabicPeriod"/>
            </a:pPr>
            <a:r>
              <a:rPr lang="es-ES" dirty="0" err="1">
                <a:solidFill>
                  <a:schemeClr val="bg2">
                    <a:lumMod val="50000"/>
                  </a:schemeClr>
                </a:solidFill>
                <a:ea typeface="Calibri"/>
                <a:cs typeface="Calibri"/>
              </a:rPr>
              <a:t>Dataset</a:t>
            </a:r>
            <a:r>
              <a:rPr lang="es-ES" dirty="0">
                <a:solidFill>
                  <a:schemeClr val="bg2">
                    <a:lumMod val="50000"/>
                  </a:schemeClr>
                </a:solidFill>
                <a:ea typeface="Calibri"/>
                <a:cs typeface="Calibri"/>
              </a:rPr>
              <a:t>..............................................1</a:t>
            </a:r>
            <a:endParaRPr lang="es-ES" dirty="0">
              <a:solidFill>
                <a:schemeClr val="bg2">
                  <a:lumMod val="50000"/>
                </a:schemeClr>
              </a:solidFill>
              <a:cs typeface="Calibri"/>
            </a:endParaRPr>
          </a:p>
          <a:p>
            <a:pPr marL="342900" indent="-342900">
              <a:buAutoNum type="arabicPeriod"/>
            </a:pPr>
            <a:r>
              <a:rPr lang="es-ES" dirty="0">
                <a:solidFill>
                  <a:schemeClr val="bg2">
                    <a:lumMod val="50000"/>
                  </a:schemeClr>
                </a:solidFill>
                <a:cs typeface="Calibri"/>
              </a:rPr>
              <a:t>Objetivos.......................................... 1</a:t>
            </a:r>
          </a:p>
          <a:p>
            <a:pPr marL="342900" indent="-342900">
              <a:buAutoNum type="arabicPeriod"/>
            </a:pPr>
            <a:r>
              <a:rPr lang="es-ES" dirty="0">
                <a:solidFill>
                  <a:schemeClr val="bg2">
                    <a:lumMod val="50000"/>
                  </a:schemeClr>
                </a:solidFill>
                <a:cs typeface="Calibri"/>
              </a:rPr>
              <a:t>Alcance............................................. 1</a:t>
            </a:r>
          </a:p>
          <a:p>
            <a:pPr marL="342900" indent="-342900">
              <a:buAutoNum type="arabicPeriod"/>
            </a:pPr>
            <a:r>
              <a:rPr lang="es-ES" dirty="0">
                <a:solidFill>
                  <a:schemeClr val="bg2">
                    <a:lumMod val="50000"/>
                  </a:schemeClr>
                </a:solidFill>
                <a:cs typeface="Calibri"/>
              </a:rPr>
              <a:t>Usuario final y nivel de aplicación del  análisis........................................2</a:t>
            </a:r>
            <a:endParaRPr lang="es-ES" dirty="0">
              <a:solidFill>
                <a:schemeClr val="bg2">
                  <a:lumMod val="50000"/>
                </a:schemeClr>
              </a:solidFill>
              <a:ea typeface="Calibri"/>
              <a:cs typeface="Calibri"/>
            </a:endParaRPr>
          </a:p>
          <a:p>
            <a:r>
              <a:rPr lang="es-ES" dirty="0">
                <a:solidFill>
                  <a:schemeClr val="bg2">
                    <a:lumMod val="50000"/>
                  </a:schemeClr>
                </a:solidFill>
                <a:cs typeface="Calibri"/>
              </a:rPr>
              <a:t>7.    Diagrama entidad-relación...............2</a:t>
            </a:r>
            <a:endParaRPr lang="es-ES" dirty="0">
              <a:solidFill>
                <a:schemeClr val="bg2">
                  <a:lumMod val="50000"/>
                </a:schemeClr>
              </a:solidFill>
              <a:ea typeface="Calibri"/>
              <a:cs typeface="Calibri"/>
            </a:endParaRPr>
          </a:p>
          <a:p>
            <a:r>
              <a:rPr lang="es-ES" dirty="0">
                <a:solidFill>
                  <a:schemeClr val="bg2">
                    <a:lumMod val="50000"/>
                  </a:schemeClr>
                </a:solidFill>
                <a:cs typeface="Calibri"/>
              </a:rPr>
              <a:t>8.    Diagrama</a:t>
            </a:r>
            <a:r>
              <a:rPr lang="es-ES" dirty="0">
                <a:solidFill>
                  <a:schemeClr val="bg2">
                    <a:lumMod val="50000"/>
                  </a:schemeClr>
                </a:solidFill>
                <a:ea typeface="Calibri" panose="020F0502020204030204"/>
                <a:cs typeface="Calibri"/>
              </a:rPr>
              <a:t> entidad-relación BI...........3</a:t>
            </a:r>
          </a:p>
          <a:p>
            <a:r>
              <a:rPr lang="es-ES" dirty="0">
                <a:solidFill>
                  <a:schemeClr val="bg2">
                    <a:lumMod val="50000"/>
                  </a:schemeClr>
                </a:solidFill>
                <a:ea typeface="Calibri" panose="020F0502020204030204"/>
                <a:cs typeface="Calibri"/>
              </a:rPr>
              <a:t>9.    Transformación en los datos.............3</a:t>
            </a:r>
            <a:endParaRPr lang="es-ES" b="1" i="1" u="sng">
              <a:solidFill>
                <a:schemeClr val="bg2">
                  <a:lumMod val="50000"/>
                </a:schemeClr>
              </a:solidFill>
              <a:latin typeface="Calibri Light"/>
              <a:ea typeface="Calibri Light"/>
              <a:cs typeface="Calibri Light"/>
            </a:endParaRPr>
          </a:p>
          <a:p>
            <a:r>
              <a:rPr lang="es-ES" dirty="0">
                <a:solidFill>
                  <a:schemeClr val="bg2">
                    <a:lumMod val="50000"/>
                  </a:schemeClr>
                </a:solidFill>
                <a:ea typeface="Calibri" panose="020F0502020204030204"/>
                <a:cs typeface="Calibri"/>
              </a:rPr>
              <a:t>10.  Medidas calculadas...........................4</a:t>
            </a:r>
          </a:p>
          <a:p>
            <a:r>
              <a:rPr lang="es-ES" dirty="0">
                <a:solidFill>
                  <a:schemeClr val="bg2">
                    <a:lumMod val="50000"/>
                  </a:schemeClr>
                </a:solidFill>
                <a:ea typeface="Calibri" panose="020F0502020204030204"/>
                <a:cs typeface="Calibri"/>
              </a:rPr>
              <a:t>11.  Listado de tablas...............................6</a:t>
            </a:r>
          </a:p>
          <a:p>
            <a:r>
              <a:rPr lang="es-ES" dirty="0">
                <a:solidFill>
                  <a:schemeClr val="bg2">
                    <a:lumMod val="50000"/>
                  </a:schemeClr>
                </a:solidFill>
                <a:ea typeface="Calibri" panose="020F0502020204030204"/>
                <a:cs typeface="Calibri"/>
              </a:rPr>
              <a:t>12.  Listado de columnas de tablas..........6</a:t>
            </a:r>
          </a:p>
          <a:p>
            <a:r>
              <a:rPr lang="es-ES" dirty="0">
                <a:solidFill>
                  <a:schemeClr val="bg2">
                    <a:lumMod val="50000"/>
                  </a:schemeClr>
                </a:solidFill>
                <a:ea typeface="Calibri" panose="020F0502020204030204"/>
                <a:cs typeface="Calibri"/>
              </a:rPr>
              <a:t>13. Segmentaciones utilizadas................10</a:t>
            </a:r>
          </a:p>
          <a:p>
            <a:r>
              <a:rPr lang="es-ES" dirty="0">
                <a:solidFill>
                  <a:schemeClr val="bg2">
                    <a:lumMod val="50000"/>
                  </a:schemeClr>
                </a:solidFill>
                <a:ea typeface="Calibri" panose="020F0502020204030204"/>
                <a:cs typeface="Calibri"/>
              </a:rPr>
              <a:t>14.  Análisis funcional del tablero...........11</a:t>
            </a:r>
          </a:p>
          <a:p>
            <a:r>
              <a:rPr lang="es-ES" dirty="0">
                <a:solidFill>
                  <a:schemeClr val="bg2">
                    <a:lumMod val="50000"/>
                  </a:schemeClr>
                </a:solidFill>
                <a:ea typeface="Calibri" panose="020F0502020204030204"/>
                <a:cs typeface="Calibri"/>
              </a:rPr>
              <a:t>15. Futuras </a:t>
            </a:r>
            <a:r>
              <a:rPr lang="es-ES" dirty="0" err="1">
                <a:solidFill>
                  <a:schemeClr val="bg2">
                    <a:lumMod val="50000"/>
                  </a:schemeClr>
                </a:solidFill>
                <a:ea typeface="Calibri" panose="020F0502020204030204"/>
                <a:cs typeface="Calibri"/>
              </a:rPr>
              <a:t>lineas</a:t>
            </a:r>
            <a:r>
              <a:rPr lang="es-ES" dirty="0">
                <a:solidFill>
                  <a:schemeClr val="bg2">
                    <a:lumMod val="50000"/>
                  </a:schemeClr>
                </a:solidFill>
                <a:ea typeface="Calibri" panose="020F0502020204030204"/>
                <a:cs typeface="Calibri"/>
              </a:rPr>
              <a:t>....................................15</a:t>
            </a:r>
          </a:p>
          <a:p>
            <a:pPr marL="342900" indent="-342900">
              <a:buAutoNum type="arabicPeriod"/>
            </a:pPr>
            <a:endParaRPr lang="es-ES" dirty="0">
              <a:solidFill>
                <a:srgbClr val="767171"/>
              </a:solidFill>
              <a:ea typeface="Calibri" panose="020F0502020204030204"/>
              <a:cs typeface="Calibri"/>
            </a:endParaRPr>
          </a:p>
          <a:p>
            <a:endParaRPr lang="es-ES" dirty="0">
              <a:ea typeface="Calibri" panose="020F0502020204030204"/>
              <a:cs typeface="Calibri"/>
            </a:endParaRPr>
          </a:p>
        </p:txBody>
      </p:sp>
      <p:pic>
        <p:nvPicPr>
          <p:cNvPr id="4" name="Gráfico 3">
            <a:extLst>
              <a:ext uri="{FF2B5EF4-FFF2-40B4-BE49-F238E27FC236}">
                <a16:creationId xmlns:a16="http://schemas.microsoft.com/office/drawing/2014/main" id="{E7F8CC78-98D9-921D-B1DD-1A16B4421B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1992" y="8465600"/>
            <a:ext cx="1593683" cy="341229"/>
          </a:xfrm>
          <a:prstGeom prst="rect">
            <a:avLst/>
          </a:prstGeom>
        </p:spPr>
      </p:pic>
      <p:sp>
        <p:nvSpPr>
          <p:cNvPr id="5" name="Marcador de número de diapositiva 4">
            <a:extLst>
              <a:ext uri="{FF2B5EF4-FFF2-40B4-BE49-F238E27FC236}">
                <a16:creationId xmlns:a16="http://schemas.microsoft.com/office/drawing/2014/main" id="{4CE71ECA-1DC1-1F27-E429-3818D4C9DB0D}"/>
              </a:ext>
            </a:extLst>
          </p:cNvPr>
          <p:cNvSpPr>
            <a:spLocks noGrp="1"/>
          </p:cNvSpPr>
          <p:nvPr>
            <p:ph type="sldNum" sz="quarter" idx="12"/>
          </p:nvPr>
        </p:nvSpPr>
        <p:spPr/>
        <p:txBody>
          <a:bodyPr/>
          <a:lstStyle/>
          <a:p>
            <a:fld id="{0F1556C4-DFC3-4611-A7CC-780699185E26}" type="slidenum">
              <a:rPr lang="es-ES" smtClean="0"/>
              <a:t>2</a:t>
            </a:fld>
            <a:endParaRPr lang="es-ES"/>
          </a:p>
        </p:txBody>
      </p:sp>
    </p:spTree>
    <p:extLst>
      <p:ext uri="{BB962C8B-B14F-4D97-AF65-F5344CB8AC3E}">
        <p14:creationId xmlns:p14="http://schemas.microsoft.com/office/powerpoint/2010/main" val="2058381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F157E1-1FE0-C3FE-0D4B-7FAEBDC58458}"/>
              </a:ext>
            </a:extLst>
          </p:cNvPr>
          <p:cNvSpPr>
            <a:spLocks noGrp="1"/>
          </p:cNvSpPr>
          <p:nvPr>
            <p:ph type="title"/>
          </p:nvPr>
        </p:nvSpPr>
        <p:spPr>
          <a:xfrm>
            <a:off x="473877" y="3395619"/>
            <a:ext cx="6048709" cy="4213813"/>
          </a:xfrm>
        </p:spPr>
        <p:txBody>
          <a:bodyPr>
            <a:normAutofit fontScale="90000"/>
          </a:bodyPr>
          <a:lstStyle/>
          <a:p>
            <a:r>
              <a:rPr lang="es-ES" sz="1800" b="1" i="1" u="sng" dirty="0">
                <a:solidFill>
                  <a:schemeClr val="bg2">
                    <a:lumMod val="50000"/>
                  </a:schemeClr>
                </a:solidFill>
                <a:ea typeface="+mj-lt"/>
                <a:cs typeface="+mj-lt"/>
              </a:rPr>
              <a:t>1-Descripción de la temática de los datos:</a:t>
            </a:r>
            <a:r>
              <a:rPr lang="es-ES" sz="1800" i="1" u="sng" dirty="0">
                <a:solidFill>
                  <a:schemeClr val="bg2">
                    <a:lumMod val="50000"/>
                  </a:schemeClr>
                </a:solidFill>
                <a:ea typeface="+mj-lt"/>
                <a:cs typeface="+mj-lt"/>
              </a:rPr>
              <a:t> </a:t>
            </a:r>
            <a:br>
              <a:rPr lang="es-ES" sz="1800" dirty="0">
                <a:solidFill>
                  <a:schemeClr val="bg2">
                    <a:lumMod val="50000"/>
                  </a:schemeClr>
                </a:solidFill>
                <a:ea typeface="+mj-lt"/>
                <a:cs typeface="+mj-lt"/>
              </a:rPr>
            </a:br>
            <a:r>
              <a:rPr lang="es-ES" sz="1800" dirty="0">
                <a:solidFill>
                  <a:schemeClr val="bg2">
                    <a:lumMod val="50000"/>
                  </a:schemeClr>
                </a:solidFill>
                <a:ea typeface="+mj-lt"/>
                <a:cs typeface="+mj-lt"/>
              </a:rPr>
              <a:t>La cadena de Cafeterías Estadounidense "M&amp;V </a:t>
            </a:r>
            <a:r>
              <a:rPr lang="es-ES" sz="1800" dirty="0" err="1">
                <a:solidFill>
                  <a:schemeClr val="bg2">
                    <a:lumMod val="50000"/>
                  </a:schemeClr>
                </a:solidFill>
                <a:ea typeface="+mj-lt"/>
                <a:cs typeface="+mj-lt"/>
              </a:rPr>
              <a:t>Coffee</a:t>
            </a:r>
            <a:r>
              <a:rPr lang="es-ES" sz="1800" dirty="0">
                <a:solidFill>
                  <a:schemeClr val="bg2">
                    <a:lumMod val="50000"/>
                  </a:schemeClr>
                </a:solidFill>
                <a:ea typeface="+mj-lt"/>
                <a:cs typeface="+mj-lt"/>
              </a:rPr>
              <a:t> Shop" está realizando un análisis de las ventas de cafés e infusiones entre los años 2021/22 así como los costes que conlleva vender dichos productos. Los registros están diferenciados por Estado y a partir del posterior análisis de estos se decidirá si es necesario realizar cambios para obtener mayores beneficios.</a:t>
            </a:r>
            <a:br>
              <a:rPr lang="es-ES" sz="1800" dirty="0">
                <a:solidFill>
                  <a:schemeClr val="bg2">
                    <a:lumMod val="50000"/>
                  </a:schemeClr>
                </a:solidFill>
                <a:ea typeface="+mj-lt"/>
                <a:cs typeface="+mj-lt"/>
              </a:rPr>
            </a:br>
            <a:br>
              <a:rPr lang="es-ES" sz="1800" dirty="0">
                <a:solidFill>
                  <a:schemeClr val="bg2">
                    <a:lumMod val="50000"/>
                  </a:schemeClr>
                </a:solidFill>
                <a:ea typeface="+mj-lt"/>
                <a:cs typeface="+mj-lt"/>
              </a:rPr>
            </a:br>
            <a:r>
              <a:rPr lang="es-ES" sz="1800" b="1" i="1" u="sng" dirty="0">
                <a:solidFill>
                  <a:schemeClr val="bg2">
                    <a:lumMod val="50000"/>
                  </a:schemeClr>
                </a:solidFill>
                <a:ea typeface="+mj-lt"/>
                <a:cs typeface="+mj-lt"/>
              </a:rPr>
              <a:t>2-Hipótesis:</a:t>
            </a:r>
            <a:r>
              <a:rPr lang="es-ES" sz="1800" b="1" i="1" dirty="0">
                <a:solidFill>
                  <a:schemeClr val="bg2">
                    <a:lumMod val="50000"/>
                  </a:schemeClr>
                </a:solidFill>
                <a:ea typeface="+mj-lt"/>
                <a:cs typeface="+mj-lt"/>
              </a:rPr>
              <a:t> </a:t>
            </a:r>
            <a:br>
              <a:rPr lang="es-ES" sz="1800" dirty="0">
                <a:solidFill>
                  <a:schemeClr val="bg2">
                    <a:lumMod val="50000"/>
                  </a:schemeClr>
                </a:solidFill>
                <a:ea typeface="+mj-lt"/>
                <a:cs typeface="+mj-lt"/>
              </a:rPr>
            </a:br>
            <a:r>
              <a:rPr lang="es-ES" sz="1800" dirty="0">
                <a:solidFill>
                  <a:schemeClr val="bg2">
                    <a:lumMod val="50000"/>
                  </a:schemeClr>
                </a:solidFill>
                <a:cs typeface="Calibri Light"/>
              </a:rPr>
              <a:t>Los beneficios obtenidos están cerca de los niveles esperados, sin embargo hay productos como los cafés especiales que están por debajo del objetivo mínimo de venta. Se prevé que disminuyendo el precio de costo, aumentando el gasto en marketing o retirando el producto del mercado podemos mejorar los beneficios totales de la empresa.</a:t>
            </a:r>
            <a:br>
              <a:rPr lang="es-ES" sz="1800" dirty="0">
                <a:solidFill>
                  <a:schemeClr val="bg2">
                    <a:lumMod val="50000"/>
                  </a:schemeClr>
                </a:solidFill>
                <a:cs typeface="Calibri Light"/>
              </a:rPr>
            </a:br>
            <a:br>
              <a:rPr lang="es-ES" sz="1800" dirty="0">
                <a:solidFill>
                  <a:schemeClr val="bg2">
                    <a:lumMod val="50000"/>
                  </a:schemeClr>
                </a:solidFill>
                <a:cs typeface="Calibri Light"/>
              </a:rPr>
            </a:br>
            <a:r>
              <a:rPr lang="es-ES" sz="1800" b="1" i="1" u="sng" dirty="0">
                <a:solidFill>
                  <a:schemeClr val="bg2">
                    <a:lumMod val="50000"/>
                  </a:schemeClr>
                </a:solidFill>
                <a:ea typeface="+mj-lt"/>
                <a:cs typeface="+mj-lt"/>
              </a:rPr>
              <a:t>3-Datasets:</a:t>
            </a:r>
            <a:br>
              <a:rPr lang="es-ES" sz="1800" b="1" i="1" u="sng" dirty="0">
                <a:solidFill>
                  <a:schemeClr val="bg2">
                    <a:lumMod val="50000"/>
                  </a:schemeClr>
                </a:solidFill>
                <a:ea typeface="+mj-lt"/>
                <a:cs typeface="+mj-lt"/>
              </a:rPr>
            </a:br>
            <a:br>
              <a:rPr lang="es-ES" sz="1800" b="1" i="1" u="sng" dirty="0">
                <a:solidFill>
                  <a:schemeClr val="bg2">
                    <a:lumMod val="50000"/>
                  </a:schemeClr>
                </a:solidFill>
                <a:ea typeface="+mj-lt"/>
                <a:cs typeface="+mj-lt"/>
              </a:rPr>
            </a:br>
            <a:r>
              <a:rPr lang="es-ES" sz="1800" dirty="0">
                <a:solidFill>
                  <a:schemeClr val="bg2">
                    <a:lumMod val="50000"/>
                  </a:schemeClr>
                </a:solidFill>
                <a:ea typeface="+mj-lt"/>
                <a:cs typeface="+mj-lt"/>
              </a:rPr>
              <a:t>https://1drv.ms/x/s!Apxvw-dlD95JhNpoRVRx_fFrg0IpTQ?e=AYLg40</a:t>
            </a:r>
            <a:br>
              <a:rPr lang="es-ES" sz="1800" b="1" i="1" u="sng" dirty="0">
                <a:solidFill>
                  <a:schemeClr val="bg2">
                    <a:lumMod val="50000"/>
                  </a:schemeClr>
                </a:solidFill>
                <a:ea typeface="+mj-lt"/>
                <a:cs typeface="+mj-lt"/>
              </a:rPr>
            </a:br>
            <a:br>
              <a:rPr lang="es-ES" sz="1800" b="1" i="1" u="sng" dirty="0">
                <a:solidFill>
                  <a:schemeClr val="bg2">
                    <a:lumMod val="50000"/>
                  </a:schemeClr>
                </a:solidFill>
                <a:ea typeface="+mj-lt"/>
                <a:cs typeface="+mj-lt"/>
              </a:rPr>
            </a:br>
            <a:r>
              <a:rPr lang="es-ES" sz="1800" b="1" i="1" u="sng" dirty="0">
                <a:solidFill>
                  <a:schemeClr val="bg2">
                    <a:lumMod val="50000"/>
                  </a:schemeClr>
                </a:solidFill>
                <a:ea typeface="+mj-lt"/>
                <a:cs typeface="+mj-lt"/>
              </a:rPr>
              <a:t>4-Objetivo:</a:t>
            </a:r>
            <a:br>
              <a:rPr lang="es-ES" sz="1800" b="1" i="1" u="sng" dirty="0">
                <a:solidFill>
                  <a:schemeClr val="bg2">
                    <a:lumMod val="50000"/>
                  </a:schemeClr>
                </a:solidFill>
                <a:ea typeface="+mj-lt"/>
                <a:cs typeface="+mj-lt"/>
              </a:rPr>
            </a:br>
            <a:r>
              <a:rPr lang="es-ES" sz="1800" dirty="0">
                <a:solidFill>
                  <a:schemeClr val="bg2">
                    <a:lumMod val="50000"/>
                  </a:schemeClr>
                </a:solidFill>
                <a:ea typeface="+mj-lt"/>
                <a:cs typeface="+mj-lt"/>
              </a:rPr>
              <a:t>La empresa busca posicionarse entre los lideres del sector por lo que buscaremos mejorar la rentabilidad a través de un análisis adecuado de los datos obtenidos.</a:t>
            </a:r>
            <a:br>
              <a:rPr lang="es-ES" sz="1800" dirty="0">
                <a:solidFill>
                  <a:schemeClr val="bg2">
                    <a:lumMod val="50000"/>
                  </a:schemeClr>
                </a:solidFill>
                <a:ea typeface="+mj-lt"/>
                <a:cs typeface="+mj-lt"/>
              </a:rPr>
            </a:br>
            <a:br>
              <a:rPr lang="es-ES" sz="1800" dirty="0">
                <a:solidFill>
                  <a:schemeClr val="bg2">
                    <a:lumMod val="50000"/>
                  </a:schemeClr>
                </a:solidFill>
                <a:ea typeface="+mj-lt"/>
                <a:cs typeface="+mj-lt"/>
              </a:rPr>
            </a:br>
            <a:r>
              <a:rPr lang="es-ES" sz="1800" b="1" i="1" u="sng" dirty="0">
                <a:solidFill>
                  <a:schemeClr val="bg2">
                    <a:lumMod val="50000"/>
                  </a:schemeClr>
                </a:solidFill>
                <a:ea typeface="+mj-lt"/>
                <a:cs typeface="+mj-lt"/>
              </a:rPr>
              <a:t>5-Alcance:</a:t>
            </a:r>
            <a:br>
              <a:rPr lang="es-ES" sz="1800" b="1" i="1" u="sng" dirty="0">
                <a:solidFill>
                  <a:schemeClr val="bg2">
                    <a:lumMod val="50000"/>
                  </a:schemeClr>
                </a:solidFill>
                <a:ea typeface="+mj-lt"/>
                <a:cs typeface="+mj-lt"/>
              </a:rPr>
            </a:br>
            <a:r>
              <a:rPr lang="es-ES" sz="1800" dirty="0">
                <a:solidFill>
                  <a:schemeClr val="bg2">
                    <a:lumMod val="50000"/>
                  </a:schemeClr>
                </a:solidFill>
                <a:ea typeface="+mj-lt"/>
                <a:cs typeface="+mj-lt"/>
              </a:rPr>
              <a:t>A través del análisis de los datos buscaremos</a:t>
            </a:r>
            <a:r>
              <a:rPr lang="es-ES" sz="1800" b="1" i="1" u="sng" dirty="0">
                <a:solidFill>
                  <a:schemeClr val="bg2">
                    <a:lumMod val="50000"/>
                  </a:schemeClr>
                </a:solidFill>
                <a:ea typeface="+mj-lt"/>
                <a:cs typeface="+mj-lt"/>
              </a:rPr>
              <a:t> </a:t>
            </a:r>
            <a:r>
              <a:rPr lang="es-ES" sz="1800" dirty="0">
                <a:solidFill>
                  <a:schemeClr val="bg2">
                    <a:lumMod val="50000"/>
                  </a:schemeClr>
                </a:solidFill>
                <a:ea typeface="+mj-lt"/>
                <a:cs typeface="+mj-lt"/>
              </a:rPr>
              <a:t>aumentar los beneficios de la empresa aplicando medidas sobre los distintos productos analizados</a:t>
            </a:r>
            <a:endParaRPr lang="es-ES" sz="1800">
              <a:solidFill>
                <a:schemeClr val="bg2">
                  <a:lumMod val="50000"/>
                </a:schemeClr>
              </a:solidFill>
              <a:cs typeface="Calibri Light" panose="020F0302020204030204"/>
            </a:endParaRPr>
          </a:p>
        </p:txBody>
      </p:sp>
      <p:sp>
        <p:nvSpPr>
          <p:cNvPr id="5" name="Marcador de pie de página 4">
            <a:extLst>
              <a:ext uri="{FF2B5EF4-FFF2-40B4-BE49-F238E27FC236}">
                <a16:creationId xmlns:a16="http://schemas.microsoft.com/office/drawing/2014/main" id="{D9AE7358-68CB-47E2-3F3A-7572F1DEAA35}"/>
              </a:ext>
            </a:extLst>
          </p:cNvPr>
          <p:cNvSpPr>
            <a:spLocks noGrp="1"/>
          </p:cNvSpPr>
          <p:nvPr>
            <p:ph type="ftr" sz="quarter" idx="11"/>
          </p:nvPr>
        </p:nvSpPr>
        <p:spPr>
          <a:xfrm>
            <a:off x="472937" y="7744183"/>
            <a:ext cx="6044364" cy="1449358"/>
          </a:xfrm>
        </p:spPr>
        <p:txBody>
          <a:bodyPr/>
          <a:lstStyle/>
          <a:p>
            <a:pPr algn="l">
              <a:spcBef>
                <a:spcPts val="500"/>
              </a:spcBef>
            </a:pPr>
            <a:r>
              <a:rPr lang="es-ES" sz="1400" b="1" dirty="0" err="1">
                <a:solidFill>
                  <a:schemeClr val="accent5">
                    <a:lumMod val="50000"/>
                  </a:schemeClr>
                </a:solidFill>
                <a:cs typeface="Calibri"/>
              </a:rPr>
              <a:t>Matias</a:t>
            </a:r>
            <a:r>
              <a:rPr lang="es-ES" sz="1400" b="1" dirty="0">
                <a:solidFill>
                  <a:schemeClr val="accent5">
                    <a:lumMod val="50000"/>
                  </a:schemeClr>
                </a:solidFill>
                <a:cs typeface="Calibri"/>
              </a:rPr>
              <a:t> Ibarra</a:t>
            </a:r>
            <a:endParaRPr lang="es-ES" sz="1400" b="1">
              <a:solidFill>
                <a:schemeClr val="accent5">
                  <a:lumMod val="50000"/>
                </a:schemeClr>
              </a:solidFill>
              <a:ea typeface="+mn-lt"/>
              <a:cs typeface="+mn-lt"/>
            </a:endParaRPr>
          </a:p>
          <a:p>
            <a:pPr algn="l">
              <a:spcBef>
                <a:spcPts val="500"/>
              </a:spcBef>
            </a:pPr>
            <a:r>
              <a:rPr lang="es-ES" sz="1400" b="1" dirty="0">
                <a:solidFill>
                  <a:schemeClr val="accent5">
                    <a:lumMod val="50000"/>
                  </a:schemeClr>
                </a:solidFill>
                <a:cs typeface="Calibri"/>
              </a:rPr>
              <a:t>Proyecto Data </a:t>
            </a:r>
            <a:r>
              <a:rPr lang="es-ES" sz="1400" b="1" dirty="0" err="1">
                <a:solidFill>
                  <a:schemeClr val="accent5">
                    <a:lumMod val="50000"/>
                  </a:schemeClr>
                </a:solidFill>
                <a:cs typeface="Calibri"/>
              </a:rPr>
              <a:t>Analytics</a:t>
            </a:r>
            <a:endParaRPr lang="es-ES" sz="1400" b="1">
              <a:solidFill>
                <a:schemeClr val="accent5">
                  <a:lumMod val="50000"/>
                </a:schemeClr>
              </a:solidFill>
              <a:ea typeface="+mn-lt"/>
              <a:cs typeface="+mn-lt"/>
            </a:endParaRPr>
          </a:p>
          <a:p>
            <a:pPr algn="l">
              <a:spcBef>
                <a:spcPts val="500"/>
              </a:spcBef>
            </a:pPr>
            <a:r>
              <a:rPr lang="es-ES" sz="1400" b="1" dirty="0">
                <a:solidFill>
                  <a:schemeClr val="accent5">
                    <a:lumMod val="50000"/>
                  </a:schemeClr>
                </a:solidFill>
                <a:cs typeface="Calibri"/>
              </a:rPr>
              <a:t>Ventas M&amp;V </a:t>
            </a:r>
            <a:r>
              <a:rPr lang="es-ES" sz="1400" b="1" dirty="0" err="1">
                <a:solidFill>
                  <a:schemeClr val="accent5">
                    <a:lumMod val="50000"/>
                  </a:schemeClr>
                </a:solidFill>
                <a:cs typeface="Calibri"/>
              </a:rPr>
              <a:t>Coffee</a:t>
            </a:r>
            <a:r>
              <a:rPr lang="es-ES" sz="1400" b="1" dirty="0">
                <a:solidFill>
                  <a:schemeClr val="accent5">
                    <a:lumMod val="50000"/>
                  </a:schemeClr>
                </a:solidFill>
                <a:cs typeface="Calibri"/>
              </a:rPr>
              <a:t> Shop</a:t>
            </a:r>
            <a:endParaRPr lang="en-US" sz="1400" b="1">
              <a:solidFill>
                <a:schemeClr val="accent5">
                  <a:lumMod val="50000"/>
                </a:schemeClr>
              </a:solidFill>
              <a:ea typeface="+mn-lt"/>
              <a:cs typeface="+mn-lt"/>
            </a:endParaRPr>
          </a:p>
          <a:p>
            <a:pPr algn="l">
              <a:spcBef>
                <a:spcPts val="500"/>
              </a:spcBef>
            </a:pPr>
            <a:r>
              <a:rPr lang="es-ES" sz="1400" b="1" dirty="0">
                <a:solidFill>
                  <a:schemeClr val="accent5">
                    <a:lumMod val="50000"/>
                  </a:schemeClr>
                </a:solidFill>
                <a:cs typeface="Calibri"/>
              </a:rPr>
              <a:t>Comisión 32650</a:t>
            </a:r>
            <a:endParaRPr lang="es-ES" sz="1400" dirty="0">
              <a:solidFill>
                <a:schemeClr val="accent5">
                  <a:lumMod val="50000"/>
                </a:schemeClr>
              </a:solidFill>
            </a:endParaRPr>
          </a:p>
        </p:txBody>
      </p:sp>
      <p:pic>
        <p:nvPicPr>
          <p:cNvPr id="4" name="Gráfico 3">
            <a:extLst>
              <a:ext uri="{FF2B5EF4-FFF2-40B4-BE49-F238E27FC236}">
                <a16:creationId xmlns:a16="http://schemas.microsoft.com/office/drawing/2014/main" id="{9C963722-498C-9120-2A31-D2CA467165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1992" y="8465600"/>
            <a:ext cx="1593683" cy="341229"/>
          </a:xfrm>
          <a:prstGeom prst="rect">
            <a:avLst/>
          </a:prstGeom>
        </p:spPr>
      </p:pic>
    </p:spTree>
    <p:extLst>
      <p:ext uri="{BB962C8B-B14F-4D97-AF65-F5344CB8AC3E}">
        <p14:creationId xmlns:p14="http://schemas.microsoft.com/office/powerpoint/2010/main" val="1808226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089DE2-D914-0B98-4B4A-9BA6AF5A8DFE}"/>
              </a:ext>
            </a:extLst>
          </p:cNvPr>
          <p:cNvSpPr>
            <a:spLocks noGrp="1"/>
          </p:cNvSpPr>
          <p:nvPr>
            <p:ph type="title"/>
          </p:nvPr>
        </p:nvSpPr>
        <p:spPr>
          <a:xfrm>
            <a:off x="424233" y="532394"/>
            <a:ext cx="6002389" cy="2216550"/>
          </a:xfrm>
        </p:spPr>
        <p:txBody>
          <a:bodyPr>
            <a:normAutofit/>
          </a:bodyPr>
          <a:lstStyle/>
          <a:p>
            <a:r>
              <a:rPr lang="es-ES" sz="1600" b="1" i="1" u="sng" dirty="0">
                <a:solidFill>
                  <a:schemeClr val="bg2">
                    <a:lumMod val="50000"/>
                  </a:schemeClr>
                </a:solidFill>
                <a:cs typeface="Calibri Light"/>
              </a:rPr>
              <a:t>6-Usuario final y nivel de aplicación del análisis:</a:t>
            </a:r>
            <a:br>
              <a:rPr lang="es-ES" sz="1600" b="1" i="1" u="sng" dirty="0">
                <a:solidFill>
                  <a:schemeClr val="bg2">
                    <a:lumMod val="50000"/>
                  </a:schemeClr>
                </a:solidFill>
                <a:cs typeface="Calibri Light"/>
              </a:rPr>
            </a:br>
            <a:r>
              <a:rPr lang="es-ES" sz="1600" dirty="0">
                <a:solidFill>
                  <a:schemeClr val="bg2">
                    <a:lumMod val="50000"/>
                  </a:schemeClr>
                </a:solidFill>
                <a:cs typeface="Calibri Light"/>
              </a:rPr>
              <a:t>Los directivos de la empresa podrán a </a:t>
            </a:r>
            <a:r>
              <a:rPr lang="es-ES" sz="1600" dirty="0" err="1">
                <a:solidFill>
                  <a:schemeClr val="bg2">
                    <a:lumMod val="50000"/>
                  </a:schemeClr>
                </a:solidFill>
                <a:cs typeface="Calibri Light"/>
              </a:rPr>
              <a:t>traves</a:t>
            </a:r>
            <a:r>
              <a:rPr lang="es-ES" sz="1600" dirty="0">
                <a:solidFill>
                  <a:schemeClr val="bg2">
                    <a:lumMod val="50000"/>
                  </a:schemeClr>
                </a:solidFill>
                <a:cs typeface="Calibri Light"/>
              </a:rPr>
              <a:t> del estudio realizado aplicar medidas sobre los distintos productos buscando una mayor competitividad en el sector.</a:t>
            </a:r>
            <a:br>
              <a:rPr lang="es-ES" sz="1600" dirty="0">
                <a:solidFill>
                  <a:schemeClr val="bg2">
                    <a:lumMod val="50000"/>
                  </a:schemeClr>
                </a:solidFill>
                <a:cs typeface="Calibri Light"/>
              </a:rPr>
            </a:br>
            <a:br>
              <a:rPr lang="es-ES" sz="1600" dirty="0">
                <a:solidFill>
                  <a:schemeClr val="bg2">
                    <a:lumMod val="50000"/>
                  </a:schemeClr>
                </a:solidFill>
                <a:cs typeface="+mj-lt"/>
              </a:rPr>
            </a:br>
            <a:r>
              <a:rPr lang="es-ES" sz="1600" b="1" i="1" u="sng" dirty="0">
                <a:solidFill>
                  <a:schemeClr val="bg2">
                    <a:lumMod val="50000"/>
                  </a:schemeClr>
                </a:solidFill>
                <a:ea typeface="+mj-lt"/>
                <a:cs typeface="+mj-lt"/>
              </a:rPr>
              <a:t>7-Diagrama entidad-relación:</a:t>
            </a:r>
            <a:br>
              <a:rPr lang="es-ES" sz="1600" dirty="0">
                <a:cs typeface="Calibri Light"/>
              </a:rPr>
            </a:br>
            <a:endParaRPr lang="es-ES"/>
          </a:p>
        </p:txBody>
      </p:sp>
      <p:sp>
        <p:nvSpPr>
          <p:cNvPr id="3" name="Marcador de texto 2">
            <a:extLst>
              <a:ext uri="{FF2B5EF4-FFF2-40B4-BE49-F238E27FC236}">
                <a16:creationId xmlns:a16="http://schemas.microsoft.com/office/drawing/2014/main" id="{EAA08B21-7303-DED5-F25E-E9E1D5E9221D}"/>
              </a:ext>
            </a:extLst>
          </p:cNvPr>
          <p:cNvSpPr>
            <a:spLocks noGrp="1"/>
          </p:cNvSpPr>
          <p:nvPr>
            <p:ph type="body" idx="1"/>
          </p:nvPr>
        </p:nvSpPr>
        <p:spPr>
          <a:xfrm>
            <a:off x="-5108759" y="848381"/>
            <a:ext cx="483955" cy="398593"/>
          </a:xfrm>
        </p:spPr>
        <p:txBody>
          <a:bodyPr/>
          <a:lstStyle/>
          <a:p>
            <a:endParaRPr lang="es-ES"/>
          </a:p>
        </p:txBody>
      </p:sp>
      <p:sp>
        <p:nvSpPr>
          <p:cNvPr id="4" name="Marcador de pie de página 3">
            <a:extLst>
              <a:ext uri="{FF2B5EF4-FFF2-40B4-BE49-F238E27FC236}">
                <a16:creationId xmlns:a16="http://schemas.microsoft.com/office/drawing/2014/main" id="{61B4A20B-A778-F43C-4F0D-D68F3A383999}"/>
              </a:ext>
            </a:extLst>
          </p:cNvPr>
          <p:cNvSpPr>
            <a:spLocks noGrp="1"/>
          </p:cNvSpPr>
          <p:nvPr>
            <p:ph type="ftr" sz="quarter" idx="11"/>
          </p:nvPr>
        </p:nvSpPr>
        <p:spPr>
          <a:xfrm>
            <a:off x="422529" y="7733284"/>
            <a:ext cx="2722452" cy="1461103"/>
          </a:xfrm>
        </p:spPr>
        <p:txBody>
          <a:bodyPr/>
          <a:lstStyle/>
          <a:p>
            <a:pPr algn="l">
              <a:spcBef>
                <a:spcPts val="500"/>
              </a:spcBef>
            </a:pPr>
            <a:r>
              <a:rPr lang="es-ES" sz="1400" b="1" dirty="0" err="1">
                <a:solidFill>
                  <a:schemeClr val="accent5">
                    <a:lumMod val="50000"/>
                  </a:schemeClr>
                </a:solidFill>
                <a:ea typeface="+mn-lt"/>
                <a:cs typeface="+mn-lt"/>
              </a:rPr>
              <a:t>Matias</a:t>
            </a:r>
            <a:r>
              <a:rPr lang="es-ES" sz="1400" b="1" dirty="0">
                <a:solidFill>
                  <a:schemeClr val="accent5">
                    <a:lumMod val="50000"/>
                  </a:schemeClr>
                </a:solidFill>
                <a:ea typeface="+mn-lt"/>
                <a:cs typeface="+mn-lt"/>
              </a:rPr>
              <a:t> Ibarra</a:t>
            </a:r>
          </a:p>
          <a:p>
            <a:pPr algn="l">
              <a:spcBef>
                <a:spcPts val="500"/>
              </a:spcBef>
            </a:pPr>
            <a:r>
              <a:rPr lang="es-ES" sz="1400" b="1" dirty="0">
                <a:solidFill>
                  <a:schemeClr val="accent5">
                    <a:lumMod val="50000"/>
                  </a:schemeClr>
                </a:solidFill>
                <a:ea typeface="+mn-lt"/>
                <a:cs typeface="+mn-lt"/>
              </a:rPr>
              <a:t>Proyecto Data </a:t>
            </a:r>
            <a:r>
              <a:rPr lang="es-ES" sz="1400" b="1" dirty="0" err="1">
                <a:solidFill>
                  <a:schemeClr val="accent5">
                    <a:lumMod val="50000"/>
                  </a:schemeClr>
                </a:solidFill>
                <a:ea typeface="+mn-lt"/>
                <a:cs typeface="+mn-lt"/>
              </a:rPr>
              <a:t>Analytics</a:t>
            </a:r>
            <a:endParaRPr lang="es-ES" sz="1400" b="1" dirty="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mn-lt"/>
                <a:cs typeface="+mn-lt"/>
              </a:rPr>
              <a:t>Ventas M&amp;V </a:t>
            </a:r>
            <a:r>
              <a:rPr lang="es-ES" sz="1400" b="1" dirty="0" err="1">
                <a:solidFill>
                  <a:schemeClr val="accent5">
                    <a:lumMod val="50000"/>
                  </a:schemeClr>
                </a:solidFill>
                <a:ea typeface="+mn-lt"/>
                <a:cs typeface="+mn-lt"/>
              </a:rPr>
              <a:t>Coffee</a:t>
            </a:r>
            <a:r>
              <a:rPr lang="es-ES" sz="1400" b="1" dirty="0">
                <a:solidFill>
                  <a:schemeClr val="accent5">
                    <a:lumMod val="50000"/>
                  </a:schemeClr>
                </a:solidFill>
                <a:ea typeface="+mn-lt"/>
                <a:cs typeface="+mn-lt"/>
              </a:rPr>
              <a:t> Shop</a:t>
            </a:r>
            <a:endParaRPr lang="en-US" sz="1400" b="1">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mn-lt"/>
                <a:cs typeface="+mn-lt"/>
              </a:rPr>
              <a:t>Comisión 32650</a:t>
            </a:r>
            <a:endParaRPr lang="es-ES" sz="1400" dirty="0">
              <a:solidFill>
                <a:schemeClr val="accent5">
                  <a:lumMod val="50000"/>
                </a:schemeClr>
              </a:solidFill>
            </a:endParaRPr>
          </a:p>
        </p:txBody>
      </p:sp>
      <p:pic>
        <p:nvPicPr>
          <p:cNvPr id="6" name="Gráfico 5">
            <a:extLst>
              <a:ext uri="{FF2B5EF4-FFF2-40B4-BE49-F238E27FC236}">
                <a16:creationId xmlns:a16="http://schemas.microsoft.com/office/drawing/2014/main" id="{1B1EF961-0CF9-9A63-4D99-B9DA8C01A9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1992" y="8465600"/>
            <a:ext cx="1593683" cy="341229"/>
          </a:xfrm>
          <a:prstGeom prst="rect">
            <a:avLst/>
          </a:prstGeom>
        </p:spPr>
      </p:pic>
      <p:pic>
        <p:nvPicPr>
          <p:cNvPr id="5" name="Imagen 6" descr="Diagrama&#10;&#10;Descripción generada automáticamente">
            <a:extLst>
              <a:ext uri="{FF2B5EF4-FFF2-40B4-BE49-F238E27FC236}">
                <a16:creationId xmlns:a16="http://schemas.microsoft.com/office/drawing/2014/main" id="{6D3EB0AC-CF05-E4CE-73F7-1838D62E45D1}"/>
              </a:ext>
            </a:extLst>
          </p:cNvPr>
          <p:cNvPicPr>
            <a:picLocks noChangeAspect="1"/>
          </p:cNvPicPr>
          <p:nvPr/>
        </p:nvPicPr>
        <p:blipFill>
          <a:blip r:embed="rId4"/>
          <a:stretch>
            <a:fillRect/>
          </a:stretch>
        </p:blipFill>
        <p:spPr>
          <a:xfrm>
            <a:off x="484866" y="2307364"/>
            <a:ext cx="5349530" cy="5362153"/>
          </a:xfrm>
          <a:prstGeom prst="rect">
            <a:avLst/>
          </a:prstGeom>
        </p:spPr>
      </p:pic>
    </p:spTree>
    <p:extLst>
      <p:ext uri="{BB962C8B-B14F-4D97-AF65-F5344CB8AC3E}">
        <p14:creationId xmlns:p14="http://schemas.microsoft.com/office/powerpoint/2010/main" val="2905558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D61CACD4-4A58-49EB-1124-474CCBAFA568}"/>
              </a:ext>
            </a:extLst>
          </p:cNvPr>
          <p:cNvSpPr>
            <a:spLocks noGrp="1"/>
          </p:cNvSpPr>
          <p:nvPr>
            <p:ph type="ftr" sz="quarter" idx="11"/>
          </p:nvPr>
        </p:nvSpPr>
        <p:spPr>
          <a:xfrm>
            <a:off x="445285" y="7744161"/>
            <a:ext cx="3103311" cy="1446835"/>
          </a:xfrm>
        </p:spPr>
        <p:txBody>
          <a:bodyPr/>
          <a:lstStyle/>
          <a:p>
            <a:pPr algn="l">
              <a:spcBef>
                <a:spcPts val="500"/>
              </a:spcBef>
            </a:pPr>
            <a:r>
              <a:rPr lang="es-ES" sz="1400" b="1" dirty="0" err="1">
                <a:solidFill>
                  <a:schemeClr val="accent5">
                    <a:lumMod val="50000"/>
                  </a:schemeClr>
                </a:solidFill>
                <a:ea typeface="Calibri"/>
                <a:cs typeface="Calibri"/>
              </a:rPr>
              <a:t>Matias</a:t>
            </a:r>
            <a:r>
              <a:rPr lang="es-ES" sz="1400" b="1" dirty="0">
                <a:solidFill>
                  <a:schemeClr val="accent5">
                    <a:lumMod val="50000"/>
                  </a:schemeClr>
                </a:solidFill>
                <a:ea typeface="Calibri"/>
                <a:cs typeface="Calibri"/>
              </a:rPr>
              <a:t> Ibarra</a:t>
            </a:r>
            <a:endParaRPr lang="es-E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Proyecto Data </a:t>
            </a:r>
            <a:r>
              <a:rPr lang="es-ES" sz="1400" b="1" dirty="0" err="1">
                <a:solidFill>
                  <a:schemeClr val="accent5">
                    <a:lumMod val="50000"/>
                  </a:schemeClr>
                </a:solidFill>
                <a:ea typeface="Calibri"/>
                <a:cs typeface="Calibri"/>
              </a:rPr>
              <a:t>Analytics</a:t>
            </a:r>
            <a:endParaRPr lang="es-E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Ventas M&amp;V </a:t>
            </a:r>
            <a:r>
              <a:rPr lang="es-ES" sz="1400" b="1" dirty="0" err="1">
                <a:solidFill>
                  <a:schemeClr val="accent5">
                    <a:lumMod val="50000"/>
                  </a:schemeClr>
                </a:solidFill>
                <a:ea typeface="Calibri"/>
                <a:cs typeface="Calibri"/>
              </a:rPr>
              <a:t>Coffee</a:t>
            </a:r>
            <a:r>
              <a:rPr lang="es-ES" sz="1400" b="1" dirty="0">
                <a:solidFill>
                  <a:schemeClr val="accent5">
                    <a:lumMod val="50000"/>
                  </a:schemeClr>
                </a:solidFill>
                <a:ea typeface="Calibri"/>
                <a:cs typeface="Calibri"/>
              </a:rPr>
              <a:t> Shop</a:t>
            </a:r>
            <a:endParaRPr lang="en-U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Comisión 32650</a:t>
            </a:r>
            <a:endParaRPr lang="en-US" sz="1400">
              <a:solidFill>
                <a:schemeClr val="accent5">
                  <a:lumMod val="50000"/>
                </a:schemeClr>
              </a:solidFill>
              <a:ea typeface="+mn-lt"/>
              <a:cs typeface="+mn-lt"/>
            </a:endParaRPr>
          </a:p>
          <a:p>
            <a:endParaRPr lang="es-ES" sz="650" dirty="0">
              <a:ea typeface="Calibri"/>
              <a:cs typeface="Calibri"/>
            </a:endParaRPr>
          </a:p>
        </p:txBody>
      </p:sp>
      <p:pic>
        <p:nvPicPr>
          <p:cNvPr id="6" name="Imagen 6" descr="Interfaz de usuario gráfica, Aplicación&#10;&#10;Descripción generada automáticamente">
            <a:extLst>
              <a:ext uri="{FF2B5EF4-FFF2-40B4-BE49-F238E27FC236}">
                <a16:creationId xmlns:a16="http://schemas.microsoft.com/office/drawing/2014/main" id="{815F8D60-8918-4C66-45E3-23ABDA36A6E4}"/>
              </a:ext>
            </a:extLst>
          </p:cNvPr>
          <p:cNvPicPr>
            <a:picLocks noChangeAspect="1"/>
          </p:cNvPicPr>
          <p:nvPr/>
        </p:nvPicPr>
        <p:blipFill>
          <a:blip r:embed="rId2"/>
          <a:stretch>
            <a:fillRect/>
          </a:stretch>
        </p:blipFill>
        <p:spPr>
          <a:xfrm>
            <a:off x="372980" y="1423086"/>
            <a:ext cx="5042567" cy="5081302"/>
          </a:xfrm>
          <a:prstGeom prst="rect">
            <a:avLst/>
          </a:prstGeom>
        </p:spPr>
      </p:pic>
      <p:sp>
        <p:nvSpPr>
          <p:cNvPr id="7" name="CuadroTexto 6">
            <a:extLst>
              <a:ext uri="{FF2B5EF4-FFF2-40B4-BE49-F238E27FC236}">
                <a16:creationId xmlns:a16="http://schemas.microsoft.com/office/drawing/2014/main" id="{3D7A3352-1BD0-D5C4-9C1C-40002DA12735}"/>
              </a:ext>
            </a:extLst>
          </p:cNvPr>
          <p:cNvSpPr txBox="1"/>
          <p:nvPr/>
        </p:nvSpPr>
        <p:spPr>
          <a:xfrm>
            <a:off x="374315" y="949157"/>
            <a:ext cx="478589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i="1" u="sng" dirty="0">
                <a:solidFill>
                  <a:schemeClr val="bg2">
                    <a:lumMod val="50000"/>
                  </a:schemeClr>
                </a:solidFill>
                <a:latin typeface="Calibri Light"/>
                <a:ea typeface="Calibri Light"/>
                <a:cs typeface="Calibri Light"/>
              </a:rPr>
              <a:t>8- Diagrama Entidad-Relación en </a:t>
            </a:r>
            <a:r>
              <a:rPr lang="es-ES" sz="1600" b="1" i="1" u="sng" dirty="0" err="1">
                <a:solidFill>
                  <a:schemeClr val="bg2">
                    <a:lumMod val="50000"/>
                  </a:schemeClr>
                </a:solidFill>
                <a:latin typeface="Calibri Light"/>
                <a:ea typeface="Calibri Light"/>
                <a:cs typeface="Calibri Light"/>
              </a:rPr>
              <a:t>Power</a:t>
            </a:r>
            <a:r>
              <a:rPr lang="es-ES" sz="1600" b="1" i="1" u="sng" dirty="0">
                <a:solidFill>
                  <a:schemeClr val="bg2">
                    <a:lumMod val="50000"/>
                  </a:schemeClr>
                </a:solidFill>
                <a:latin typeface="Calibri Light"/>
                <a:ea typeface="Calibri Light"/>
                <a:cs typeface="Calibri Light"/>
              </a:rPr>
              <a:t> BI:</a:t>
            </a:r>
            <a:endParaRPr lang="es-ES" dirty="0">
              <a:solidFill>
                <a:schemeClr val="bg2">
                  <a:lumMod val="50000"/>
                </a:schemeClr>
              </a:solidFill>
            </a:endParaRPr>
          </a:p>
        </p:txBody>
      </p:sp>
      <p:sp>
        <p:nvSpPr>
          <p:cNvPr id="8" name="CuadroTexto 7">
            <a:extLst>
              <a:ext uri="{FF2B5EF4-FFF2-40B4-BE49-F238E27FC236}">
                <a16:creationId xmlns:a16="http://schemas.microsoft.com/office/drawing/2014/main" id="{A6CB1796-0E23-093F-DDD8-56C1EA1D58F4}"/>
              </a:ext>
            </a:extLst>
          </p:cNvPr>
          <p:cNvSpPr txBox="1"/>
          <p:nvPr/>
        </p:nvSpPr>
        <p:spPr>
          <a:xfrm>
            <a:off x="374316" y="6710946"/>
            <a:ext cx="541421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i="1" u="sng" dirty="0">
                <a:solidFill>
                  <a:schemeClr val="bg2">
                    <a:lumMod val="50000"/>
                  </a:schemeClr>
                </a:solidFill>
                <a:latin typeface="Calibri Light"/>
                <a:ea typeface="Calibri Light"/>
                <a:cs typeface="Calibri Light"/>
              </a:rPr>
              <a:t>9- Transformaciones en los datos:</a:t>
            </a:r>
            <a:endParaRPr lang="es-ES" dirty="0">
              <a:solidFill>
                <a:schemeClr val="bg2">
                  <a:lumMod val="50000"/>
                </a:schemeClr>
              </a:solidFill>
              <a:latin typeface="Calibri" panose="020F0502020204030204"/>
              <a:ea typeface="Calibri" panose="020F0502020204030204"/>
              <a:cs typeface="Calibri" panose="020F0502020204030204"/>
            </a:endParaRPr>
          </a:p>
          <a:p>
            <a:r>
              <a:rPr lang="es-ES" sz="1600" dirty="0">
                <a:solidFill>
                  <a:schemeClr val="bg2">
                    <a:lumMod val="50000"/>
                  </a:schemeClr>
                </a:solidFill>
                <a:latin typeface="Calibri Light"/>
                <a:ea typeface="Calibri Light"/>
                <a:cs typeface="Calibri Light"/>
              </a:rPr>
              <a:t>A </a:t>
            </a:r>
            <a:r>
              <a:rPr lang="es-ES" sz="1600" dirty="0" err="1">
                <a:solidFill>
                  <a:schemeClr val="bg2">
                    <a:lumMod val="50000"/>
                  </a:schemeClr>
                </a:solidFill>
                <a:latin typeface="Calibri Light"/>
                <a:ea typeface="Calibri Light"/>
                <a:cs typeface="Calibri Light"/>
              </a:rPr>
              <a:t>traves</a:t>
            </a:r>
            <a:r>
              <a:rPr lang="es-ES" sz="1600" dirty="0">
                <a:solidFill>
                  <a:schemeClr val="bg2">
                    <a:lumMod val="50000"/>
                  </a:schemeClr>
                </a:solidFill>
                <a:latin typeface="Calibri Light"/>
                <a:ea typeface="Calibri Light"/>
                <a:cs typeface="Calibri Light"/>
              </a:rPr>
              <a:t> de </a:t>
            </a:r>
            <a:r>
              <a:rPr lang="es-ES" sz="1600" dirty="0" err="1">
                <a:solidFill>
                  <a:schemeClr val="bg2">
                    <a:lumMod val="50000"/>
                  </a:schemeClr>
                </a:solidFill>
                <a:latin typeface="Calibri Light"/>
                <a:ea typeface="Calibri Light"/>
                <a:cs typeface="Calibri Light"/>
              </a:rPr>
              <a:t>Power</a:t>
            </a:r>
            <a:r>
              <a:rPr lang="es-ES" sz="1600" dirty="0">
                <a:solidFill>
                  <a:schemeClr val="bg2">
                    <a:lumMod val="50000"/>
                  </a:schemeClr>
                </a:solidFill>
                <a:latin typeface="Calibri Light"/>
                <a:ea typeface="Calibri Light"/>
                <a:cs typeface="Calibri Light"/>
              </a:rPr>
              <a:t> BI se realizaron las siguientes transformaciones:</a:t>
            </a:r>
            <a:endParaRPr lang="es-ES" sz="1600" b="1" i="1" u="sng" dirty="0">
              <a:solidFill>
                <a:schemeClr val="bg2">
                  <a:lumMod val="50000"/>
                </a:schemeClr>
              </a:solidFill>
              <a:latin typeface="Calibri Light"/>
              <a:ea typeface="Calibri Light"/>
              <a:cs typeface="Calibri Light"/>
            </a:endParaRPr>
          </a:p>
          <a:p>
            <a:endParaRPr lang="es-ES" sz="1600" dirty="0">
              <a:latin typeface="Calibri Light"/>
              <a:ea typeface="Calibri Light"/>
              <a:cs typeface="Calibri Light"/>
            </a:endParaRPr>
          </a:p>
          <a:p>
            <a:endParaRPr lang="es-ES" sz="1600" b="1" i="1" u="sng" dirty="0">
              <a:latin typeface="Calibri Light"/>
              <a:ea typeface="Calibri Light"/>
              <a:cs typeface="Calibri Light"/>
            </a:endParaRPr>
          </a:p>
        </p:txBody>
      </p:sp>
      <p:pic>
        <p:nvPicPr>
          <p:cNvPr id="4" name="Gráfico 3">
            <a:extLst>
              <a:ext uri="{FF2B5EF4-FFF2-40B4-BE49-F238E27FC236}">
                <a16:creationId xmlns:a16="http://schemas.microsoft.com/office/drawing/2014/main" id="{53884FEA-EC66-22F8-6F4E-FCDF2E26DE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41992" y="8465600"/>
            <a:ext cx="1593683" cy="341229"/>
          </a:xfrm>
          <a:prstGeom prst="rect">
            <a:avLst/>
          </a:prstGeom>
        </p:spPr>
      </p:pic>
    </p:spTree>
    <p:extLst>
      <p:ext uri="{BB962C8B-B14F-4D97-AF65-F5344CB8AC3E}">
        <p14:creationId xmlns:p14="http://schemas.microsoft.com/office/powerpoint/2010/main" val="3012452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785446-DF2F-B4C5-CA34-289FFFC24D76}"/>
              </a:ext>
            </a:extLst>
          </p:cNvPr>
          <p:cNvSpPr>
            <a:spLocks noGrp="1"/>
          </p:cNvSpPr>
          <p:nvPr>
            <p:ph type="title"/>
          </p:nvPr>
        </p:nvSpPr>
        <p:spPr>
          <a:xfrm>
            <a:off x="498225" y="647257"/>
            <a:ext cx="5848183" cy="7596046"/>
          </a:xfrm>
        </p:spPr>
        <p:txBody>
          <a:bodyPr>
            <a:normAutofit/>
          </a:bodyPr>
          <a:lstStyle/>
          <a:p>
            <a:r>
              <a:rPr lang="es-ES" sz="1600" dirty="0">
                <a:solidFill>
                  <a:schemeClr val="bg2">
                    <a:lumMod val="50000"/>
                  </a:schemeClr>
                </a:solidFill>
                <a:ea typeface="Calibri Light"/>
                <a:cs typeface="Calibri Light"/>
              </a:rPr>
              <a:t>Se agrego el campo </a:t>
            </a:r>
            <a:r>
              <a:rPr lang="es-ES" sz="1600" err="1">
                <a:solidFill>
                  <a:schemeClr val="bg2">
                    <a:lumMod val="50000"/>
                  </a:schemeClr>
                </a:solidFill>
                <a:ea typeface="Calibri Light"/>
                <a:cs typeface="Calibri Light"/>
              </a:rPr>
              <a:t>Sales_Product</a:t>
            </a:r>
            <a:r>
              <a:rPr lang="es-ES" sz="1600" dirty="0">
                <a:solidFill>
                  <a:schemeClr val="bg2">
                    <a:lumMod val="50000"/>
                  </a:schemeClr>
                </a:solidFill>
                <a:ea typeface="Calibri Light"/>
                <a:cs typeface="Calibri Light"/>
              </a:rPr>
              <a:t> a la tabla "productos" para contar la cantidad de ventas registradas de cada producto:</a:t>
            </a:r>
            <a:br>
              <a:rPr lang="es-ES" sz="1600" dirty="0">
                <a:solidFill>
                  <a:schemeClr val="bg2">
                    <a:lumMod val="50000"/>
                  </a:schemeClr>
                </a:solidFill>
                <a:ea typeface="+mj-lt"/>
                <a:cs typeface="+mj-lt"/>
              </a:rPr>
            </a:br>
            <a:r>
              <a:rPr lang="es-ES" sz="1600" i="1" err="1">
                <a:solidFill>
                  <a:schemeClr val="bg2">
                    <a:lumMod val="50000"/>
                  </a:schemeClr>
                </a:solidFill>
                <a:ea typeface="+mj-lt"/>
                <a:cs typeface="+mj-lt"/>
              </a:rPr>
              <a:t>Sales_Product</a:t>
            </a:r>
            <a:r>
              <a:rPr lang="es-ES" sz="1600" i="1" dirty="0">
                <a:solidFill>
                  <a:schemeClr val="bg2">
                    <a:lumMod val="50000"/>
                  </a:schemeClr>
                </a:solidFill>
                <a:ea typeface="+mj-lt"/>
                <a:cs typeface="+mj-lt"/>
              </a:rPr>
              <a:t> = CALCULATE(COUNT(Ventas[</a:t>
            </a:r>
            <a:r>
              <a:rPr lang="es-ES" sz="1600" i="1" err="1">
                <a:solidFill>
                  <a:schemeClr val="bg2">
                    <a:lumMod val="50000"/>
                  </a:schemeClr>
                </a:solidFill>
                <a:ea typeface="+mj-lt"/>
                <a:cs typeface="+mj-lt"/>
              </a:rPr>
              <a:t>ProductId</a:t>
            </a:r>
            <a:r>
              <a:rPr lang="es-ES" sz="1600" i="1" dirty="0">
                <a:solidFill>
                  <a:schemeClr val="bg2">
                    <a:lumMod val="50000"/>
                  </a:schemeClr>
                </a:solidFill>
                <a:ea typeface="+mj-lt"/>
                <a:cs typeface="+mj-lt"/>
              </a:rPr>
              <a:t>]))</a:t>
            </a:r>
            <a:br>
              <a:rPr lang="es-ES" sz="1600" i="1" dirty="0">
                <a:solidFill>
                  <a:schemeClr val="bg2">
                    <a:lumMod val="50000"/>
                  </a:schemeClr>
                </a:solidFill>
                <a:ea typeface="+mj-lt"/>
                <a:cs typeface="+mj-lt"/>
              </a:rPr>
            </a:br>
            <a:br>
              <a:rPr lang="es-ES" sz="1600" i="1" dirty="0">
                <a:solidFill>
                  <a:schemeClr val="bg2">
                    <a:lumMod val="50000"/>
                  </a:schemeClr>
                </a:solidFill>
                <a:ea typeface="+mj-lt"/>
                <a:cs typeface="+mj-lt"/>
              </a:rPr>
            </a:br>
            <a:br>
              <a:rPr lang="es-ES" sz="1600" i="1" dirty="0">
                <a:solidFill>
                  <a:schemeClr val="bg2">
                    <a:lumMod val="50000"/>
                  </a:schemeClr>
                </a:solidFill>
                <a:ea typeface="+mj-lt"/>
                <a:cs typeface="+mj-lt"/>
              </a:rPr>
            </a:br>
            <a:r>
              <a:rPr lang="es-ES" sz="1600" i="1" dirty="0">
                <a:solidFill>
                  <a:schemeClr val="bg2">
                    <a:lumMod val="50000"/>
                  </a:schemeClr>
                </a:solidFill>
                <a:ea typeface="+mj-lt"/>
                <a:cs typeface="+mj-lt"/>
              </a:rPr>
              <a:t>Se agregaron los campos </a:t>
            </a:r>
            <a:r>
              <a:rPr lang="es-ES" sz="1600" i="1" err="1">
                <a:solidFill>
                  <a:schemeClr val="bg2">
                    <a:lumMod val="50000"/>
                  </a:schemeClr>
                </a:solidFill>
                <a:ea typeface="+mj-lt"/>
                <a:cs typeface="+mj-lt"/>
              </a:rPr>
              <a:t>Efficiency</a:t>
            </a:r>
            <a:r>
              <a:rPr lang="es-ES" sz="1600" i="1" dirty="0">
                <a:solidFill>
                  <a:schemeClr val="bg2">
                    <a:lumMod val="50000"/>
                  </a:schemeClr>
                </a:solidFill>
                <a:ea typeface="+mj-lt"/>
                <a:cs typeface="+mj-lt"/>
              </a:rPr>
              <a:t> y </a:t>
            </a:r>
            <a:r>
              <a:rPr lang="es-ES" sz="1600" i="1" err="1">
                <a:solidFill>
                  <a:schemeClr val="bg2">
                    <a:lumMod val="50000"/>
                  </a:schemeClr>
                </a:solidFill>
                <a:ea typeface="+mj-lt"/>
                <a:cs typeface="+mj-lt"/>
              </a:rPr>
              <a:t>Dif_Total_Budget</a:t>
            </a:r>
            <a:r>
              <a:rPr lang="es-ES" sz="1600" i="1" dirty="0">
                <a:solidFill>
                  <a:schemeClr val="bg2">
                    <a:lumMod val="50000"/>
                  </a:schemeClr>
                </a:solidFill>
                <a:ea typeface="+mj-lt"/>
                <a:cs typeface="+mj-lt"/>
              </a:rPr>
              <a:t> a la tabla "Ventas". La primera indica si el beneficio de la venta registrada es superior o inferior al beneficio esperado y la clasifica en "</a:t>
            </a:r>
            <a:r>
              <a:rPr lang="es-ES" sz="1600" i="1" err="1">
                <a:solidFill>
                  <a:schemeClr val="bg2">
                    <a:lumMod val="50000"/>
                  </a:schemeClr>
                </a:solidFill>
                <a:ea typeface="+mj-lt"/>
                <a:cs typeface="+mj-lt"/>
              </a:rPr>
              <a:t>Efficient</a:t>
            </a:r>
            <a:r>
              <a:rPr lang="es-ES" sz="1600" i="1" dirty="0">
                <a:solidFill>
                  <a:schemeClr val="bg2">
                    <a:lumMod val="50000"/>
                  </a:schemeClr>
                </a:solidFill>
                <a:ea typeface="+mj-lt"/>
                <a:cs typeface="+mj-lt"/>
              </a:rPr>
              <a:t>" e "</a:t>
            </a:r>
            <a:r>
              <a:rPr lang="es-ES" sz="1600" i="1" err="1">
                <a:solidFill>
                  <a:schemeClr val="bg2">
                    <a:lumMod val="50000"/>
                  </a:schemeClr>
                </a:solidFill>
                <a:ea typeface="+mj-lt"/>
                <a:cs typeface="+mj-lt"/>
              </a:rPr>
              <a:t>Inefficient</a:t>
            </a:r>
            <a:r>
              <a:rPr lang="es-ES" sz="1600" i="1" dirty="0">
                <a:solidFill>
                  <a:schemeClr val="bg2">
                    <a:lumMod val="50000"/>
                  </a:schemeClr>
                </a:solidFill>
                <a:ea typeface="+mj-lt"/>
                <a:cs typeface="+mj-lt"/>
              </a:rPr>
              <a:t>" mientras que la segunda muestra la diferencia entre ambos montos:</a:t>
            </a:r>
            <a:br>
              <a:rPr lang="es-ES" sz="1600" i="1" dirty="0">
                <a:solidFill>
                  <a:schemeClr val="bg2">
                    <a:lumMod val="50000"/>
                  </a:schemeClr>
                </a:solidFill>
                <a:ea typeface="+mj-lt"/>
                <a:cs typeface="+mj-lt"/>
              </a:rPr>
            </a:br>
            <a:r>
              <a:rPr lang="es-ES" sz="1600" i="1" err="1">
                <a:solidFill>
                  <a:schemeClr val="bg2">
                    <a:lumMod val="50000"/>
                  </a:schemeClr>
                </a:solidFill>
                <a:ea typeface="+mj-lt"/>
                <a:cs typeface="+mj-lt"/>
              </a:rPr>
              <a:t>Efficiency</a:t>
            </a:r>
            <a:r>
              <a:rPr lang="es-ES" sz="1600" i="1" dirty="0">
                <a:solidFill>
                  <a:schemeClr val="bg2">
                    <a:lumMod val="50000"/>
                  </a:schemeClr>
                </a:solidFill>
                <a:ea typeface="+mj-lt"/>
                <a:cs typeface="+mj-lt"/>
              </a:rPr>
              <a:t> = IF(Ventas[</a:t>
            </a:r>
            <a:r>
              <a:rPr lang="es-ES" sz="1600" i="1" err="1">
                <a:solidFill>
                  <a:schemeClr val="bg2">
                    <a:lumMod val="50000"/>
                  </a:schemeClr>
                </a:solidFill>
                <a:ea typeface="+mj-lt"/>
                <a:cs typeface="+mj-lt"/>
              </a:rPr>
              <a:t>Profit</a:t>
            </a:r>
            <a:r>
              <a:rPr lang="es-ES" sz="1600" i="1" dirty="0">
                <a:solidFill>
                  <a:schemeClr val="bg2">
                    <a:lumMod val="50000"/>
                  </a:schemeClr>
                </a:solidFill>
                <a:ea typeface="+mj-lt"/>
                <a:cs typeface="+mj-lt"/>
              </a:rPr>
              <a:t>] &gt; Ventas[</a:t>
            </a:r>
            <a:r>
              <a:rPr lang="es-ES" sz="1600" i="1" err="1">
                <a:solidFill>
                  <a:schemeClr val="bg2">
                    <a:lumMod val="50000"/>
                  </a:schemeClr>
                </a:solidFill>
                <a:ea typeface="+mj-lt"/>
                <a:cs typeface="+mj-lt"/>
              </a:rPr>
              <a:t>Budget_Profit</a:t>
            </a:r>
            <a:r>
              <a:rPr lang="es-ES" sz="1600" i="1" dirty="0">
                <a:solidFill>
                  <a:schemeClr val="bg2">
                    <a:lumMod val="50000"/>
                  </a:schemeClr>
                </a:solidFill>
                <a:ea typeface="+mj-lt"/>
                <a:cs typeface="+mj-lt"/>
              </a:rPr>
              <a:t>], "</a:t>
            </a:r>
            <a:r>
              <a:rPr lang="es-ES" sz="1600" i="1" err="1">
                <a:solidFill>
                  <a:schemeClr val="bg2">
                    <a:lumMod val="50000"/>
                  </a:schemeClr>
                </a:solidFill>
                <a:ea typeface="+mj-lt"/>
                <a:cs typeface="+mj-lt"/>
              </a:rPr>
              <a:t>Efficient</a:t>
            </a:r>
            <a:r>
              <a:rPr lang="es-ES" sz="1600" i="1" dirty="0">
                <a:solidFill>
                  <a:schemeClr val="bg2">
                    <a:lumMod val="50000"/>
                  </a:schemeClr>
                </a:solidFill>
                <a:ea typeface="+mj-lt"/>
                <a:cs typeface="+mj-lt"/>
              </a:rPr>
              <a:t>", "</a:t>
            </a:r>
            <a:r>
              <a:rPr lang="es-ES" sz="1600" i="1" err="1">
                <a:solidFill>
                  <a:schemeClr val="bg2">
                    <a:lumMod val="50000"/>
                  </a:schemeClr>
                </a:solidFill>
                <a:ea typeface="+mj-lt"/>
                <a:cs typeface="+mj-lt"/>
              </a:rPr>
              <a:t>Inefficient</a:t>
            </a:r>
            <a:r>
              <a:rPr lang="es-ES" sz="1600" i="1" dirty="0">
                <a:solidFill>
                  <a:schemeClr val="bg2">
                    <a:lumMod val="50000"/>
                  </a:schemeClr>
                </a:solidFill>
                <a:ea typeface="+mj-lt"/>
                <a:cs typeface="+mj-lt"/>
              </a:rPr>
              <a:t>")</a:t>
            </a:r>
            <a:br>
              <a:rPr lang="en-US" i="1" dirty="0">
                <a:solidFill>
                  <a:schemeClr val="bg2">
                    <a:lumMod val="50000"/>
                  </a:schemeClr>
                </a:solidFill>
              </a:rPr>
            </a:br>
            <a:r>
              <a:rPr lang="en-US" sz="1600" i="1" err="1">
                <a:solidFill>
                  <a:schemeClr val="bg2">
                    <a:lumMod val="50000"/>
                  </a:schemeClr>
                </a:solidFill>
                <a:ea typeface="+mj-lt"/>
                <a:cs typeface="+mj-lt"/>
              </a:rPr>
              <a:t>Dif_Total_Budget</a:t>
            </a:r>
            <a:r>
              <a:rPr lang="en-US" sz="1600" i="1" dirty="0">
                <a:solidFill>
                  <a:schemeClr val="bg2">
                    <a:lumMod val="50000"/>
                  </a:schemeClr>
                </a:solidFill>
                <a:ea typeface="+mj-lt"/>
                <a:cs typeface="+mj-lt"/>
              </a:rPr>
              <a:t> = </a:t>
            </a:r>
            <a:endParaRPr lang="es-ES" sz="1600" i="1" dirty="0">
              <a:solidFill>
                <a:schemeClr val="bg2">
                  <a:lumMod val="50000"/>
                </a:schemeClr>
              </a:solidFill>
              <a:ea typeface="+mj-lt"/>
              <a:cs typeface="+mj-lt"/>
            </a:endParaRPr>
          </a:p>
          <a:p>
            <a:r>
              <a:rPr lang="en-US" sz="1600" i="1" dirty="0">
                <a:solidFill>
                  <a:schemeClr val="bg2">
                    <a:lumMod val="50000"/>
                  </a:schemeClr>
                </a:solidFill>
                <a:ea typeface="+mj-lt"/>
                <a:cs typeface="+mj-lt"/>
              </a:rPr>
              <a:t> var </a:t>
            </a:r>
            <a:r>
              <a:rPr lang="en-US" sz="1600" i="1" err="1">
                <a:solidFill>
                  <a:schemeClr val="bg2">
                    <a:lumMod val="50000"/>
                  </a:schemeClr>
                </a:solidFill>
                <a:ea typeface="+mj-lt"/>
                <a:cs typeface="+mj-lt"/>
              </a:rPr>
              <a:t>ganancia</a:t>
            </a:r>
            <a:r>
              <a:rPr lang="en-US" sz="1600" i="1" dirty="0">
                <a:solidFill>
                  <a:schemeClr val="bg2">
                    <a:lumMod val="50000"/>
                  </a:schemeClr>
                </a:solidFill>
                <a:ea typeface="+mj-lt"/>
                <a:cs typeface="+mj-lt"/>
              </a:rPr>
              <a:t> = Ventas[Profit]</a:t>
            </a:r>
            <a:endParaRPr lang="es-ES" sz="1600" i="1">
              <a:solidFill>
                <a:schemeClr val="bg2">
                  <a:lumMod val="50000"/>
                </a:schemeClr>
              </a:solidFill>
              <a:ea typeface="Calibri Light"/>
              <a:cs typeface="Calibri Light"/>
            </a:endParaRPr>
          </a:p>
          <a:p>
            <a:r>
              <a:rPr lang="en-US" sz="1600" i="1" dirty="0">
                <a:solidFill>
                  <a:schemeClr val="bg2">
                    <a:lumMod val="50000"/>
                  </a:schemeClr>
                </a:solidFill>
                <a:ea typeface="+mj-lt"/>
                <a:cs typeface="+mj-lt"/>
              </a:rPr>
              <a:t> var </a:t>
            </a:r>
            <a:r>
              <a:rPr lang="en-US" sz="1600" i="1" err="1">
                <a:solidFill>
                  <a:schemeClr val="bg2">
                    <a:lumMod val="50000"/>
                  </a:schemeClr>
                </a:solidFill>
                <a:ea typeface="+mj-lt"/>
                <a:cs typeface="+mj-lt"/>
              </a:rPr>
              <a:t>expectativa</a:t>
            </a:r>
            <a:r>
              <a:rPr lang="en-US" sz="1600" i="1" dirty="0">
                <a:solidFill>
                  <a:schemeClr val="bg2">
                    <a:lumMod val="50000"/>
                  </a:schemeClr>
                </a:solidFill>
                <a:ea typeface="+mj-lt"/>
                <a:cs typeface="+mj-lt"/>
              </a:rPr>
              <a:t> = Ventas[</a:t>
            </a:r>
            <a:r>
              <a:rPr lang="en-US" sz="1600" i="1" err="1">
                <a:solidFill>
                  <a:schemeClr val="bg2">
                    <a:lumMod val="50000"/>
                  </a:schemeClr>
                </a:solidFill>
                <a:ea typeface="+mj-lt"/>
                <a:cs typeface="+mj-lt"/>
              </a:rPr>
              <a:t>Budget_Profit</a:t>
            </a:r>
            <a:r>
              <a:rPr lang="en-US" sz="1600" i="1" dirty="0">
                <a:solidFill>
                  <a:schemeClr val="bg2">
                    <a:lumMod val="50000"/>
                  </a:schemeClr>
                </a:solidFill>
                <a:ea typeface="+mj-lt"/>
                <a:cs typeface="+mj-lt"/>
              </a:rPr>
              <a:t>]</a:t>
            </a:r>
            <a:endParaRPr lang="es-ES" sz="1600" i="1">
              <a:solidFill>
                <a:schemeClr val="bg2">
                  <a:lumMod val="50000"/>
                </a:schemeClr>
              </a:solidFill>
              <a:ea typeface="Calibri Light"/>
              <a:cs typeface="Calibri Light"/>
            </a:endParaRPr>
          </a:p>
          <a:p>
            <a:r>
              <a:rPr lang="en-US" sz="1600" i="1" dirty="0">
                <a:solidFill>
                  <a:schemeClr val="bg2">
                    <a:lumMod val="50000"/>
                  </a:schemeClr>
                </a:solidFill>
                <a:ea typeface="+mj-lt"/>
                <a:cs typeface="+mj-lt"/>
              </a:rPr>
              <a:t> return </a:t>
            </a:r>
            <a:r>
              <a:rPr lang="en-US" sz="1600" i="1" err="1">
                <a:solidFill>
                  <a:schemeClr val="bg2">
                    <a:lumMod val="50000"/>
                  </a:schemeClr>
                </a:solidFill>
                <a:ea typeface="+mj-lt"/>
                <a:cs typeface="+mj-lt"/>
              </a:rPr>
              <a:t>ganancia</a:t>
            </a:r>
            <a:r>
              <a:rPr lang="en-US" sz="1600" i="1" dirty="0">
                <a:solidFill>
                  <a:schemeClr val="bg2">
                    <a:lumMod val="50000"/>
                  </a:schemeClr>
                </a:solidFill>
                <a:ea typeface="+mj-lt"/>
                <a:cs typeface="+mj-lt"/>
              </a:rPr>
              <a:t> – </a:t>
            </a:r>
            <a:r>
              <a:rPr lang="en-US" sz="1600" i="1" err="1">
                <a:solidFill>
                  <a:schemeClr val="bg2">
                    <a:lumMod val="50000"/>
                  </a:schemeClr>
                </a:solidFill>
                <a:ea typeface="+mj-lt"/>
                <a:cs typeface="+mj-lt"/>
              </a:rPr>
              <a:t>expectativa</a:t>
            </a:r>
            <a:br>
              <a:rPr lang="en-US" sz="1600" i="1" dirty="0">
                <a:solidFill>
                  <a:schemeClr val="bg2">
                    <a:lumMod val="50000"/>
                  </a:schemeClr>
                </a:solidFill>
                <a:ea typeface="+mj-lt"/>
                <a:cs typeface="+mj-lt"/>
              </a:rPr>
            </a:br>
            <a:br>
              <a:rPr lang="en-US" sz="1600" i="1" dirty="0">
                <a:solidFill>
                  <a:schemeClr val="bg2">
                    <a:lumMod val="50000"/>
                  </a:schemeClr>
                </a:solidFill>
                <a:ea typeface="+mj-lt"/>
                <a:cs typeface="+mj-lt"/>
              </a:rPr>
            </a:br>
            <a:r>
              <a:rPr lang="en-US" sz="1600" i="1" dirty="0">
                <a:solidFill>
                  <a:schemeClr val="bg2">
                    <a:lumMod val="50000"/>
                  </a:schemeClr>
                </a:solidFill>
                <a:ea typeface="+mj-lt"/>
                <a:cs typeface="+mj-lt"/>
              </a:rPr>
              <a:t>Se </a:t>
            </a:r>
            <a:r>
              <a:rPr lang="en-US" sz="1600" i="1" err="1">
                <a:solidFill>
                  <a:schemeClr val="bg2">
                    <a:lumMod val="50000"/>
                  </a:schemeClr>
                </a:solidFill>
                <a:ea typeface="+mj-lt"/>
                <a:cs typeface="+mj-lt"/>
              </a:rPr>
              <a:t>creo</a:t>
            </a:r>
            <a:r>
              <a:rPr lang="en-US" sz="1600" i="1" dirty="0">
                <a:solidFill>
                  <a:schemeClr val="bg2">
                    <a:lumMod val="50000"/>
                  </a:schemeClr>
                </a:solidFill>
                <a:ea typeface="+mj-lt"/>
                <a:cs typeface="+mj-lt"/>
              </a:rPr>
              <a:t> la </a:t>
            </a:r>
            <a:r>
              <a:rPr lang="en-US" sz="1600" i="1" err="1">
                <a:solidFill>
                  <a:schemeClr val="bg2">
                    <a:lumMod val="50000"/>
                  </a:schemeClr>
                </a:solidFill>
                <a:ea typeface="+mj-lt"/>
                <a:cs typeface="+mj-lt"/>
              </a:rPr>
              <a:t>tabla</a:t>
            </a:r>
            <a:r>
              <a:rPr lang="en-US" sz="1600" i="1" dirty="0">
                <a:solidFill>
                  <a:schemeClr val="bg2">
                    <a:lumMod val="50000"/>
                  </a:schemeClr>
                </a:solidFill>
                <a:ea typeface="+mj-lt"/>
                <a:cs typeface="+mj-lt"/>
              </a:rPr>
              <a:t> </a:t>
            </a:r>
            <a:r>
              <a:rPr lang="en-US" sz="1600" i="1" err="1">
                <a:solidFill>
                  <a:schemeClr val="bg2">
                    <a:lumMod val="50000"/>
                  </a:schemeClr>
                </a:solidFill>
                <a:ea typeface="+mj-lt"/>
                <a:cs typeface="+mj-lt"/>
              </a:rPr>
              <a:t>calendario</a:t>
            </a:r>
            <a:r>
              <a:rPr lang="en-US" sz="1600" i="1" dirty="0">
                <a:solidFill>
                  <a:schemeClr val="bg2">
                    <a:lumMod val="50000"/>
                  </a:schemeClr>
                </a:solidFill>
                <a:ea typeface="+mj-lt"/>
                <a:cs typeface="+mj-lt"/>
              </a:rPr>
              <a:t> con </a:t>
            </a:r>
            <a:r>
              <a:rPr lang="en-US" sz="1600" i="1" err="1">
                <a:solidFill>
                  <a:schemeClr val="bg2">
                    <a:lumMod val="50000"/>
                  </a:schemeClr>
                </a:solidFill>
                <a:ea typeface="+mj-lt"/>
                <a:cs typeface="+mj-lt"/>
              </a:rPr>
              <a:t>el</a:t>
            </a:r>
            <a:r>
              <a:rPr lang="en-US" sz="1600" i="1" dirty="0">
                <a:solidFill>
                  <a:schemeClr val="bg2">
                    <a:lumMod val="50000"/>
                  </a:schemeClr>
                </a:solidFill>
                <a:ea typeface="+mj-lt"/>
                <a:cs typeface="+mj-lt"/>
              </a:rPr>
              <a:t> </a:t>
            </a:r>
            <a:r>
              <a:rPr lang="en-US" sz="1600" i="1" err="1">
                <a:solidFill>
                  <a:schemeClr val="bg2">
                    <a:lumMod val="50000"/>
                  </a:schemeClr>
                </a:solidFill>
                <a:ea typeface="+mj-lt"/>
                <a:cs typeface="+mj-lt"/>
              </a:rPr>
              <a:t>nombre</a:t>
            </a:r>
            <a:r>
              <a:rPr lang="en-US" sz="1600" i="1" dirty="0">
                <a:solidFill>
                  <a:schemeClr val="bg2">
                    <a:lumMod val="50000"/>
                  </a:schemeClr>
                </a:solidFill>
                <a:ea typeface="+mj-lt"/>
                <a:cs typeface="+mj-lt"/>
              </a:rPr>
              <a:t> "</a:t>
            </a:r>
            <a:r>
              <a:rPr lang="en-US" sz="1600" i="1" err="1">
                <a:solidFill>
                  <a:schemeClr val="bg2">
                    <a:lumMod val="50000"/>
                  </a:schemeClr>
                </a:solidFill>
                <a:ea typeface="+mj-lt"/>
                <a:cs typeface="+mj-lt"/>
              </a:rPr>
              <a:t>Ventas_Trimestres</a:t>
            </a:r>
            <a:r>
              <a:rPr lang="en-US" sz="1600" i="1" dirty="0">
                <a:solidFill>
                  <a:schemeClr val="bg2">
                    <a:lumMod val="50000"/>
                  </a:schemeClr>
                </a:solidFill>
                <a:ea typeface="+mj-lt"/>
                <a:cs typeface="+mj-lt"/>
              </a:rPr>
              <a:t>" a </a:t>
            </a:r>
            <a:r>
              <a:rPr lang="en-US" sz="1600" i="1" err="1">
                <a:solidFill>
                  <a:schemeClr val="bg2">
                    <a:lumMod val="50000"/>
                  </a:schemeClr>
                </a:solidFill>
                <a:ea typeface="+mj-lt"/>
                <a:cs typeface="+mj-lt"/>
              </a:rPr>
              <a:t>partir</a:t>
            </a:r>
            <a:r>
              <a:rPr lang="en-US" sz="1600" i="1" dirty="0">
                <a:solidFill>
                  <a:schemeClr val="bg2">
                    <a:lumMod val="50000"/>
                  </a:schemeClr>
                </a:solidFill>
                <a:ea typeface="+mj-lt"/>
                <a:cs typeface="+mj-lt"/>
              </a:rPr>
              <a:t> del campo "Date" de la </a:t>
            </a:r>
            <a:r>
              <a:rPr lang="en-US" sz="1600" i="1" err="1">
                <a:solidFill>
                  <a:schemeClr val="bg2">
                    <a:lumMod val="50000"/>
                  </a:schemeClr>
                </a:solidFill>
                <a:ea typeface="+mj-lt"/>
                <a:cs typeface="+mj-lt"/>
              </a:rPr>
              <a:t>tabla</a:t>
            </a:r>
            <a:r>
              <a:rPr lang="en-US" sz="1600" i="1" dirty="0">
                <a:solidFill>
                  <a:schemeClr val="bg2">
                    <a:lumMod val="50000"/>
                  </a:schemeClr>
                </a:solidFill>
                <a:ea typeface="+mj-lt"/>
                <a:cs typeface="+mj-lt"/>
              </a:rPr>
              <a:t> "Ventas"</a:t>
            </a:r>
            <a:br>
              <a:rPr lang="en-US" sz="1600" i="1" dirty="0">
                <a:solidFill>
                  <a:schemeClr val="bg2">
                    <a:lumMod val="50000"/>
                  </a:schemeClr>
                </a:solidFill>
                <a:ea typeface="+mj-lt"/>
                <a:cs typeface="+mj-lt"/>
              </a:rPr>
            </a:br>
            <a:br>
              <a:rPr lang="en-US" sz="1600" i="1" dirty="0">
                <a:solidFill>
                  <a:schemeClr val="bg2">
                    <a:lumMod val="50000"/>
                  </a:schemeClr>
                </a:solidFill>
                <a:ea typeface="+mj-lt"/>
                <a:cs typeface="+mj-lt"/>
              </a:rPr>
            </a:br>
            <a:br>
              <a:rPr lang="en-US" sz="1600" i="1" dirty="0">
                <a:solidFill>
                  <a:schemeClr val="bg2">
                    <a:lumMod val="50000"/>
                  </a:schemeClr>
                </a:solidFill>
                <a:ea typeface="+mj-lt"/>
                <a:cs typeface="+mj-lt"/>
              </a:rPr>
            </a:br>
            <a:r>
              <a:rPr lang="en-US" sz="1600" b="1" i="1" u="sng" dirty="0">
                <a:solidFill>
                  <a:schemeClr val="bg2">
                    <a:lumMod val="50000"/>
                  </a:schemeClr>
                </a:solidFill>
                <a:ea typeface="+mj-lt"/>
                <a:cs typeface="+mj-lt"/>
              </a:rPr>
              <a:t>10- </a:t>
            </a:r>
            <a:r>
              <a:rPr lang="en-US" sz="1600" b="1" i="1" u="sng" err="1">
                <a:solidFill>
                  <a:schemeClr val="bg2">
                    <a:lumMod val="50000"/>
                  </a:schemeClr>
                </a:solidFill>
                <a:ea typeface="+mj-lt"/>
                <a:cs typeface="+mj-lt"/>
              </a:rPr>
              <a:t>Medidas</a:t>
            </a:r>
            <a:r>
              <a:rPr lang="en-US" sz="1600" b="1" i="1" u="sng" dirty="0">
                <a:solidFill>
                  <a:schemeClr val="bg2">
                    <a:lumMod val="50000"/>
                  </a:schemeClr>
                </a:solidFill>
                <a:ea typeface="+mj-lt"/>
                <a:cs typeface="+mj-lt"/>
              </a:rPr>
              <a:t> </a:t>
            </a:r>
            <a:r>
              <a:rPr lang="en-US" sz="1600" b="1" i="1" u="sng" err="1">
                <a:solidFill>
                  <a:schemeClr val="bg2">
                    <a:lumMod val="50000"/>
                  </a:schemeClr>
                </a:solidFill>
                <a:ea typeface="+mj-lt"/>
                <a:cs typeface="+mj-lt"/>
              </a:rPr>
              <a:t>calculadas</a:t>
            </a:r>
            <a:r>
              <a:rPr lang="en-US" sz="1600" b="1" i="1" u="sng" dirty="0">
                <a:solidFill>
                  <a:schemeClr val="bg2">
                    <a:lumMod val="50000"/>
                  </a:schemeClr>
                </a:solidFill>
                <a:ea typeface="+mj-lt"/>
                <a:cs typeface="+mj-lt"/>
              </a:rPr>
              <a:t>:</a:t>
            </a:r>
            <a:br>
              <a:rPr lang="en-US" sz="1600" b="1" i="1" u="sng" dirty="0">
                <a:solidFill>
                  <a:schemeClr val="bg2">
                    <a:lumMod val="50000"/>
                  </a:schemeClr>
                </a:solidFill>
                <a:ea typeface="+mj-lt"/>
                <a:cs typeface="+mj-lt"/>
              </a:rPr>
            </a:br>
            <a:r>
              <a:rPr lang="en-US" sz="1600" i="1" err="1">
                <a:solidFill>
                  <a:schemeClr val="bg2">
                    <a:lumMod val="50000"/>
                  </a:schemeClr>
                </a:solidFill>
                <a:ea typeface="+mj-lt"/>
                <a:cs typeface="+mj-lt"/>
              </a:rPr>
              <a:t>AmountSalesByProduct</a:t>
            </a:r>
            <a:r>
              <a:rPr lang="en-US" sz="1600" i="1" dirty="0">
                <a:solidFill>
                  <a:schemeClr val="bg2">
                    <a:lumMod val="50000"/>
                  </a:schemeClr>
                </a:solidFill>
                <a:ea typeface="+mj-lt"/>
                <a:cs typeface="+mj-lt"/>
              </a:rPr>
              <a:t> = CALCULATE(COUNT(Ventas[</a:t>
            </a:r>
            <a:r>
              <a:rPr lang="en-US" sz="1600" i="1" err="1">
                <a:solidFill>
                  <a:schemeClr val="bg2">
                    <a:lumMod val="50000"/>
                  </a:schemeClr>
                </a:solidFill>
                <a:ea typeface="+mj-lt"/>
                <a:cs typeface="+mj-lt"/>
              </a:rPr>
              <a:t>ProductId</a:t>
            </a:r>
            <a:r>
              <a:rPr lang="en-US" sz="1600" i="1" dirty="0">
                <a:solidFill>
                  <a:schemeClr val="bg2">
                    <a:lumMod val="50000"/>
                  </a:schemeClr>
                </a:solidFill>
                <a:ea typeface="+mj-lt"/>
                <a:cs typeface="+mj-lt"/>
              </a:rPr>
              <a:t>]))</a:t>
            </a:r>
            <a:br>
              <a:rPr lang="en-US" sz="1600" i="1" dirty="0">
                <a:solidFill>
                  <a:schemeClr val="bg2">
                    <a:lumMod val="50000"/>
                  </a:schemeClr>
                </a:solidFill>
                <a:ea typeface="+mj-lt"/>
                <a:cs typeface="+mj-lt"/>
              </a:rPr>
            </a:br>
            <a:br>
              <a:rPr lang="en-US" sz="1600" i="1" dirty="0">
                <a:solidFill>
                  <a:schemeClr val="bg2">
                    <a:lumMod val="50000"/>
                  </a:schemeClr>
                </a:solidFill>
                <a:ea typeface="+mj-lt"/>
                <a:cs typeface="+mj-lt"/>
              </a:rPr>
            </a:br>
            <a:r>
              <a:rPr lang="en-US" sz="1600" err="1">
                <a:solidFill>
                  <a:schemeClr val="bg2">
                    <a:lumMod val="50000"/>
                  </a:schemeClr>
                </a:solidFill>
                <a:ea typeface="+mj-lt"/>
                <a:cs typeface="+mj-lt"/>
              </a:rPr>
              <a:t>Esta</a:t>
            </a:r>
            <a:r>
              <a:rPr lang="en-US" sz="1600" dirty="0">
                <a:solidFill>
                  <a:schemeClr val="bg2">
                    <a:lumMod val="50000"/>
                  </a:schemeClr>
                </a:solidFill>
                <a:ea typeface="+mj-lt"/>
                <a:cs typeface="+mj-lt"/>
              </a:rPr>
              <a:t> </a:t>
            </a:r>
            <a:r>
              <a:rPr lang="en-US" sz="1600" err="1">
                <a:solidFill>
                  <a:schemeClr val="bg2">
                    <a:lumMod val="50000"/>
                  </a:schemeClr>
                </a:solidFill>
                <a:ea typeface="+mj-lt"/>
                <a:cs typeface="+mj-lt"/>
              </a:rPr>
              <a:t>medida</a:t>
            </a:r>
            <a:r>
              <a:rPr lang="en-US" sz="1600" dirty="0">
                <a:solidFill>
                  <a:schemeClr val="bg2">
                    <a:lumMod val="50000"/>
                  </a:schemeClr>
                </a:solidFill>
                <a:ea typeface="+mj-lt"/>
                <a:cs typeface="+mj-lt"/>
              </a:rPr>
              <a:t> </a:t>
            </a:r>
            <a:r>
              <a:rPr lang="en-US" sz="1600" err="1">
                <a:solidFill>
                  <a:schemeClr val="bg2">
                    <a:lumMod val="50000"/>
                  </a:schemeClr>
                </a:solidFill>
                <a:ea typeface="+mj-lt"/>
                <a:cs typeface="+mj-lt"/>
              </a:rPr>
              <a:t>nos</a:t>
            </a:r>
            <a:r>
              <a:rPr lang="en-US" sz="1600" dirty="0">
                <a:solidFill>
                  <a:schemeClr val="bg2">
                    <a:lumMod val="50000"/>
                  </a:schemeClr>
                </a:solidFill>
                <a:ea typeface="+mj-lt"/>
                <a:cs typeface="+mj-lt"/>
              </a:rPr>
              <a:t> </a:t>
            </a:r>
            <a:r>
              <a:rPr lang="en-US" sz="1600" err="1">
                <a:solidFill>
                  <a:schemeClr val="bg2">
                    <a:lumMod val="50000"/>
                  </a:schemeClr>
                </a:solidFill>
                <a:ea typeface="+mj-lt"/>
                <a:cs typeface="+mj-lt"/>
              </a:rPr>
              <a:t>permite</a:t>
            </a:r>
            <a:r>
              <a:rPr lang="en-US" sz="1600" dirty="0">
                <a:solidFill>
                  <a:schemeClr val="bg2">
                    <a:lumMod val="50000"/>
                  </a:schemeClr>
                </a:solidFill>
                <a:ea typeface="+mj-lt"/>
                <a:cs typeface="+mj-lt"/>
              </a:rPr>
              <a:t> </a:t>
            </a:r>
            <a:r>
              <a:rPr lang="en-US" sz="1600" err="1">
                <a:solidFill>
                  <a:schemeClr val="bg2">
                    <a:lumMod val="50000"/>
                  </a:schemeClr>
                </a:solidFill>
                <a:ea typeface="+mj-lt"/>
                <a:cs typeface="+mj-lt"/>
              </a:rPr>
              <a:t>calcular</a:t>
            </a:r>
            <a:r>
              <a:rPr lang="en-US" sz="1600" dirty="0">
                <a:solidFill>
                  <a:schemeClr val="bg2">
                    <a:lumMod val="50000"/>
                  </a:schemeClr>
                </a:solidFill>
                <a:ea typeface="+mj-lt"/>
                <a:cs typeface="+mj-lt"/>
              </a:rPr>
              <a:t> la </a:t>
            </a:r>
            <a:r>
              <a:rPr lang="en-US" sz="1600" err="1">
                <a:solidFill>
                  <a:schemeClr val="bg2">
                    <a:lumMod val="50000"/>
                  </a:schemeClr>
                </a:solidFill>
                <a:ea typeface="+mj-lt"/>
                <a:cs typeface="+mj-lt"/>
              </a:rPr>
              <a:t>cantidad</a:t>
            </a:r>
            <a:r>
              <a:rPr lang="en-US" sz="1600" dirty="0">
                <a:solidFill>
                  <a:schemeClr val="bg2">
                    <a:lumMod val="50000"/>
                  </a:schemeClr>
                </a:solidFill>
                <a:ea typeface="+mj-lt"/>
                <a:cs typeface="+mj-lt"/>
              </a:rPr>
              <a:t>(no </a:t>
            </a:r>
            <a:r>
              <a:rPr lang="en-US" sz="1600" err="1">
                <a:solidFill>
                  <a:schemeClr val="bg2">
                    <a:lumMod val="50000"/>
                  </a:schemeClr>
                </a:solidFill>
                <a:ea typeface="+mj-lt"/>
                <a:cs typeface="+mj-lt"/>
              </a:rPr>
              <a:t>el</a:t>
            </a:r>
            <a:r>
              <a:rPr lang="en-US" sz="1600" dirty="0">
                <a:solidFill>
                  <a:schemeClr val="bg2">
                    <a:lumMod val="50000"/>
                  </a:schemeClr>
                </a:solidFill>
                <a:ea typeface="+mj-lt"/>
                <a:cs typeface="+mj-lt"/>
              </a:rPr>
              <a:t> </a:t>
            </a:r>
            <a:r>
              <a:rPr lang="en-US" sz="1600" err="1">
                <a:solidFill>
                  <a:schemeClr val="bg2">
                    <a:lumMod val="50000"/>
                  </a:schemeClr>
                </a:solidFill>
                <a:ea typeface="+mj-lt"/>
                <a:cs typeface="+mj-lt"/>
              </a:rPr>
              <a:t>monto</a:t>
            </a:r>
            <a:r>
              <a:rPr lang="en-US" sz="1600" dirty="0">
                <a:solidFill>
                  <a:schemeClr val="bg2">
                    <a:lumMod val="50000"/>
                  </a:schemeClr>
                </a:solidFill>
                <a:ea typeface="+mj-lt"/>
                <a:cs typeface="+mj-lt"/>
              </a:rPr>
              <a:t>) de </a:t>
            </a:r>
            <a:r>
              <a:rPr lang="en-US" sz="1600" err="1">
                <a:solidFill>
                  <a:schemeClr val="bg2">
                    <a:lumMod val="50000"/>
                  </a:schemeClr>
                </a:solidFill>
                <a:ea typeface="+mj-lt"/>
                <a:cs typeface="+mj-lt"/>
              </a:rPr>
              <a:t>ventas</a:t>
            </a:r>
            <a:r>
              <a:rPr lang="en-US" sz="1600" dirty="0">
                <a:solidFill>
                  <a:schemeClr val="bg2">
                    <a:lumMod val="50000"/>
                  </a:schemeClr>
                </a:solidFill>
                <a:ea typeface="+mj-lt"/>
                <a:cs typeface="+mj-lt"/>
              </a:rPr>
              <a:t> </a:t>
            </a:r>
            <a:r>
              <a:rPr lang="en-US" sz="1600" err="1">
                <a:solidFill>
                  <a:schemeClr val="bg2">
                    <a:lumMod val="50000"/>
                  </a:schemeClr>
                </a:solidFill>
                <a:ea typeface="+mj-lt"/>
                <a:cs typeface="+mj-lt"/>
              </a:rPr>
              <a:t>registradas</a:t>
            </a:r>
            <a:r>
              <a:rPr lang="en-US" sz="1600" dirty="0">
                <a:solidFill>
                  <a:schemeClr val="bg2">
                    <a:lumMod val="50000"/>
                  </a:schemeClr>
                </a:solidFill>
                <a:ea typeface="+mj-lt"/>
                <a:cs typeface="+mj-lt"/>
              </a:rPr>
              <a:t> para </a:t>
            </a:r>
            <a:r>
              <a:rPr lang="en-US" sz="1600" err="1">
                <a:solidFill>
                  <a:schemeClr val="bg2">
                    <a:lumMod val="50000"/>
                  </a:schemeClr>
                </a:solidFill>
                <a:ea typeface="+mj-lt"/>
                <a:cs typeface="+mj-lt"/>
              </a:rPr>
              <a:t>cada</a:t>
            </a:r>
            <a:r>
              <a:rPr lang="en-US" sz="1600" dirty="0">
                <a:solidFill>
                  <a:schemeClr val="bg2">
                    <a:lumMod val="50000"/>
                  </a:schemeClr>
                </a:solidFill>
                <a:ea typeface="+mj-lt"/>
                <a:cs typeface="+mj-lt"/>
              </a:rPr>
              <a:t> </a:t>
            </a:r>
            <a:r>
              <a:rPr lang="en-US" sz="1600" err="1">
                <a:solidFill>
                  <a:schemeClr val="bg2">
                    <a:lumMod val="50000"/>
                  </a:schemeClr>
                </a:solidFill>
                <a:ea typeface="+mj-lt"/>
                <a:cs typeface="+mj-lt"/>
              </a:rPr>
              <a:t>producto</a:t>
            </a:r>
            <a:r>
              <a:rPr lang="en-US" sz="1600" dirty="0">
                <a:solidFill>
                  <a:schemeClr val="bg2">
                    <a:lumMod val="50000"/>
                  </a:schemeClr>
                </a:solidFill>
                <a:ea typeface="+mj-lt"/>
                <a:cs typeface="+mj-lt"/>
              </a:rPr>
              <a:t>.</a:t>
            </a:r>
          </a:p>
          <a:p>
            <a:br>
              <a:rPr lang="en-US" sz="1600" b="1" i="1" u="sng" dirty="0">
                <a:ea typeface="+mj-lt"/>
                <a:cs typeface="+mj-lt"/>
              </a:rPr>
            </a:br>
            <a:endParaRPr lang="en-US" sz="1600" i="1" dirty="0">
              <a:ea typeface="+mj-lt"/>
              <a:cs typeface="+mj-lt"/>
            </a:endParaRPr>
          </a:p>
        </p:txBody>
      </p:sp>
      <p:sp>
        <p:nvSpPr>
          <p:cNvPr id="3" name="Marcador de pie de página 2">
            <a:extLst>
              <a:ext uri="{FF2B5EF4-FFF2-40B4-BE49-F238E27FC236}">
                <a16:creationId xmlns:a16="http://schemas.microsoft.com/office/drawing/2014/main" id="{218082B7-8B56-0C21-0014-995AC8F39E55}"/>
              </a:ext>
            </a:extLst>
          </p:cNvPr>
          <p:cNvSpPr>
            <a:spLocks noGrp="1"/>
          </p:cNvSpPr>
          <p:nvPr>
            <p:ph type="ftr" sz="quarter" idx="11"/>
          </p:nvPr>
        </p:nvSpPr>
        <p:spPr>
          <a:xfrm>
            <a:off x="492705" y="7755259"/>
            <a:ext cx="4093583" cy="1422370"/>
          </a:xfrm>
        </p:spPr>
        <p:txBody>
          <a:bodyPr/>
          <a:lstStyle/>
          <a:p>
            <a:pPr algn="l">
              <a:spcBef>
                <a:spcPts val="500"/>
              </a:spcBef>
            </a:pPr>
            <a:r>
              <a:rPr lang="es-ES" sz="1400" b="1" dirty="0" err="1">
                <a:solidFill>
                  <a:schemeClr val="accent5">
                    <a:lumMod val="50000"/>
                  </a:schemeClr>
                </a:solidFill>
                <a:ea typeface="Calibri"/>
                <a:cs typeface="Calibri"/>
              </a:rPr>
              <a:t>Matias</a:t>
            </a:r>
            <a:r>
              <a:rPr lang="es-ES" sz="1400" b="1" dirty="0">
                <a:solidFill>
                  <a:schemeClr val="accent5">
                    <a:lumMod val="50000"/>
                  </a:schemeClr>
                </a:solidFill>
                <a:ea typeface="Calibri"/>
                <a:cs typeface="Calibri"/>
              </a:rPr>
              <a:t> Ibarra</a:t>
            </a:r>
            <a:endParaRPr lang="es-E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Proyecto Data </a:t>
            </a:r>
            <a:r>
              <a:rPr lang="es-ES" sz="1400" b="1" dirty="0" err="1">
                <a:solidFill>
                  <a:schemeClr val="accent5">
                    <a:lumMod val="50000"/>
                  </a:schemeClr>
                </a:solidFill>
                <a:ea typeface="Calibri"/>
                <a:cs typeface="Calibri"/>
              </a:rPr>
              <a:t>Analytics</a:t>
            </a:r>
            <a:endParaRPr lang="es-E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Ventas M&amp;V </a:t>
            </a:r>
            <a:r>
              <a:rPr lang="es-ES" sz="1400" b="1" dirty="0" err="1">
                <a:solidFill>
                  <a:schemeClr val="accent5">
                    <a:lumMod val="50000"/>
                  </a:schemeClr>
                </a:solidFill>
                <a:ea typeface="Calibri"/>
                <a:cs typeface="Calibri"/>
              </a:rPr>
              <a:t>Coffee</a:t>
            </a:r>
            <a:r>
              <a:rPr lang="es-ES" sz="1400" b="1" dirty="0">
                <a:solidFill>
                  <a:schemeClr val="accent5">
                    <a:lumMod val="50000"/>
                  </a:schemeClr>
                </a:solidFill>
                <a:ea typeface="Calibri"/>
                <a:cs typeface="Calibri"/>
              </a:rPr>
              <a:t> Shop</a:t>
            </a:r>
            <a:endParaRPr lang="en-U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Comisión 32650</a:t>
            </a:r>
            <a:endParaRPr lang="es-ES" sz="1400" dirty="0">
              <a:solidFill>
                <a:schemeClr val="accent5">
                  <a:lumMod val="50000"/>
                </a:schemeClr>
              </a:solidFill>
            </a:endParaRPr>
          </a:p>
        </p:txBody>
      </p:sp>
      <p:pic>
        <p:nvPicPr>
          <p:cNvPr id="5" name="Gráfico 4">
            <a:extLst>
              <a:ext uri="{FF2B5EF4-FFF2-40B4-BE49-F238E27FC236}">
                <a16:creationId xmlns:a16="http://schemas.microsoft.com/office/drawing/2014/main" id="{97181DCA-4A38-478E-0AF8-22216F4D6B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1992" y="8465600"/>
            <a:ext cx="1593683" cy="341229"/>
          </a:xfrm>
          <a:prstGeom prst="rect">
            <a:avLst/>
          </a:prstGeom>
        </p:spPr>
      </p:pic>
    </p:spTree>
    <p:extLst>
      <p:ext uri="{BB962C8B-B14F-4D97-AF65-F5344CB8AC3E}">
        <p14:creationId xmlns:p14="http://schemas.microsoft.com/office/powerpoint/2010/main" val="1834789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264569-33E4-36F4-92BF-0F515C08D2C7}"/>
              </a:ext>
            </a:extLst>
          </p:cNvPr>
          <p:cNvSpPr>
            <a:spLocks noGrp="1"/>
          </p:cNvSpPr>
          <p:nvPr>
            <p:ph type="title"/>
          </p:nvPr>
        </p:nvSpPr>
        <p:spPr>
          <a:xfrm>
            <a:off x="382423" y="1139978"/>
            <a:ext cx="6088814" cy="6874154"/>
          </a:xfrm>
        </p:spPr>
        <p:txBody>
          <a:bodyPr/>
          <a:lstStyle/>
          <a:p>
            <a:r>
              <a:rPr lang="es-ES" sz="1600" i="1" dirty="0" err="1">
                <a:solidFill>
                  <a:schemeClr val="bg2">
                    <a:lumMod val="50000"/>
                  </a:schemeClr>
                </a:solidFill>
                <a:ea typeface="+mj-lt"/>
                <a:cs typeface="+mj-lt"/>
              </a:rPr>
              <a:t>Average_Sales</a:t>
            </a:r>
            <a:r>
              <a:rPr lang="es-ES" sz="1600" i="1" dirty="0">
                <a:solidFill>
                  <a:schemeClr val="bg2">
                    <a:lumMod val="50000"/>
                  </a:schemeClr>
                </a:solidFill>
                <a:ea typeface="+mj-lt"/>
                <a:cs typeface="+mj-lt"/>
              </a:rPr>
              <a:t> = AVERAGE(Ventas[Sales])</a:t>
            </a:r>
            <a:br>
              <a:rPr lang="es-ES" sz="1600" dirty="0">
                <a:solidFill>
                  <a:schemeClr val="bg2">
                    <a:lumMod val="50000"/>
                  </a:schemeClr>
                </a:solidFill>
                <a:ea typeface="+mj-lt"/>
                <a:cs typeface="+mj-lt"/>
              </a:rPr>
            </a:br>
            <a:br>
              <a:rPr lang="es-ES" sz="1600" dirty="0">
                <a:solidFill>
                  <a:schemeClr val="bg2">
                    <a:lumMod val="50000"/>
                  </a:schemeClr>
                </a:solidFill>
                <a:ea typeface="+mj-lt"/>
                <a:cs typeface="+mj-lt"/>
              </a:rPr>
            </a:br>
            <a:r>
              <a:rPr lang="es-ES" sz="1600" dirty="0">
                <a:solidFill>
                  <a:schemeClr val="bg2">
                    <a:lumMod val="50000"/>
                  </a:schemeClr>
                </a:solidFill>
                <a:ea typeface="+mj-lt"/>
                <a:cs typeface="+mj-lt"/>
              </a:rPr>
              <a:t>Permite obtener de las ventas totales de la empresa.</a:t>
            </a:r>
            <a:br>
              <a:rPr lang="es-ES" sz="1600" dirty="0">
                <a:solidFill>
                  <a:schemeClr val="bg2">
                    <a:lumMod val="50000"/>
                  </a:schemeClr>
                </a:solidFill>
                <a:ea typeface="+mj-lt"/>
                <a:cs typeface="+mj-lt"/>
              </a:rPr>
            </a:br>
            <a:br>
              <a:rPr lang="es-ES" sz="1600" dirty="0">
                <a:solidFill>
                  <a:schemeClr val="bg2">
                    <a:lumMod val="50000"/>
                  </a:schemeClr>
                </a:solidFill>
                <a:ea typeface="+mj-lt"/>
                <a:cs typeface="+mj-lt"/>
              </a:rPr>
            </a:br>
            <a:r>
              <a:rPr lang="es-ES" sz="1600" i="1" dirty="0" err="1">
                <a:solidFill>
                  <a:schemeClr val="bg2">
                    <a:lumMod val="50000"/>
                  </a:schemeClr>
                </a:solidFill>
                <a:ea typeface="+mj-lt"/>
                <a:cs typeface="+mj-lt"/>
              </a:rPr>
              <a:t>dif_profit_budgeprofit</a:t>
            </a:r>
            <a:r>
              <a:rPr lang="es-ES" sz="1600" i="1" dirty="0">
                <a:solidFill>
                  <a:schemeClr val="bg2">
                    <a:lumMod val="50000"/>
                  </a:schemeClr>
                </a:solidFill>
                <a:ea typeface="+mj-lt"/>
                <a:cs typeface="+mj-lt"/>
              </a:rPr>
              <a:t> = </a:t>
            </a:r>
          </a:p>
          <a:p>
            <a:r>
              <a:rPr lang="es-ES" sz="1600" i="1" dirty="0">
                <a:solidFill>
                  <a:schemeClr val="bg2">
                    <a:lumMod val="50000"/>
                  </a:schemeClr>
                </a:solidFill>
                <a:ea typeface="+mj-lt"/>
                <a:cs typeface="+mj-lt"/>
              </a:rPr>
              <a:t> </a:t>
            </a:r>
            <a:r>
              <a:rPr lang="es-ES" sz="1600" i="1" dirty="0" err="1">
                <a:solidFill>
                  <a:schemeClr val="bg2">
                    <a:lumMod val="50000"/>
                  </a:schemeClr>
                </a:solidFill>
                <a:ea typeface="+mj-lt"/>
                <a:cs typeface="+mj-lt"/>
              </a:rPr>
              <a:t>var</a:t>
            </a:r>
            <a:r>
              <a:rPr lang="es-ES" sz="1600" i="1" dirty="0">
                <a:solidFill>
                  <a:schemeClr val="bg2">
                    <a:lumMod val="50000"/>
                  </a:schemeClr>
                </a:solidFill>
                <a:ea typeface="+mj-lt"/>
                <a:cs typeface="+mj-lt"/>
              </a:rPr>
              <a:t> ganancia = SUM(Ventas[</a:t>
            </a:r>
            <a:r>
              <a:rPr lang="es-ES" sz="1600" i="1" dirty="0" err="1">
                <a:solidFill>
                  <a:schemeClr val="bg2">
                    <a:lumMod val="50000"/>
                  </a:schemeClr>
                </a:solidFill>
                <a:ea typeface="+mj-lt"/>
                <a:cs typeface="+mj-lt"/>
              </a:rPr>
              <a:t>Profit</a:t>
            </a:r>
            <a:r>
              <a:rPr lang="es-ES" sz="1600" i="1" dirty="0">
                <a:solidFill>
                  <a:schemeClr val="bg2">
                    <a:lumMod val="50000"/>
                  </a:schemeClr>
                </a:solidFill>
                <a:ea typeface="+mj-lt"/>
                <a:cs typeface="+mj-lt"/>
              </a:rPr>
              <a:t>])</a:t>
            </a:r>
            <a:endParaRPr lang="es-ES" i="1">
              <a:solidFill>
                <a:schemeClr val="bg2">
                  <a:lumMod val="50000"/>
                </a:schemeClr>
              </a:solidFill>
              <a:ea typeface="Calibri Light"/>
              <a:cs typeface="Calibri Light"/>
            </a:endParaRPr>
          </a:p>
          <a:p>
            <a:r>
              <a:rPr lang="es-ES" sz="1600" i="1" dirty="0">
                <a:solidFill>
                  <a:schemeClr val="bg2">
                    <a:lumMod val="50000"/>
                  </a:schemeClr>
                </a:solidFill>
                <a:ea typeface="+mj-lt"/>
                <a:cs typeface="+mj-lt"/>
              </a:rPr>
              <a:t> </a:t>
            </a:r>
            <a:r>
              <a:rPr lang="es-ES" sz="1600" i="1" dirty="0" err="1">
                <a:solidFill>
                  <a:schemeClr val="bg2">
                    <a:lumMod val="50000"/>
                  </a:schemeClr>
                </a:solidFill>
                <a:ea typeface="+mj-lt"/>
                <a:cs typeface="+mj-lt"/>
              </a:rPr>
              <a:t>var</a:t>
            </a:r>
            <a:r>
              <a:rPr lang="es-ES" sz="1600" i="1" dirty="0">
                <a:solidFill>
                  <a:schemeClr val="bg2">
                    <a:lumMod val="50000"/>
                  </a:schemeClr>
                </a:solidFill>
                <a:ea typeface="+mj-lt"/>
                <a:cs typeface="+mj-lt"/>
              </a:rPr>
              <a:t> </a:t>
            </a:r>
            <a:r>
              <a:rPr lang="es-ES" sz="1600" i="1" dirty="0" err="1">
                <a:solidFill>
                  <a:schemeClr val="bg2">
                    <a:lumMod val="50000"/>
                  </a:schemeClr>
                </a:solidFill>
                <a:ea typeface="+mj-lt"/>
                <a:cs typeface="+mj-lt"/>
              </a:rPr>
              <a:t>budget</a:t>
            </a:r>
            <a:r>
              <a:rPr lang="es-ES" sz="1600" i="1" dirty="0">
                <a:solidFill>
                  <a:schemeClr val="bg2">
                    <a:lumMod val="50000"/>
                  </a:schemeClr>
                </a:solidFill>
                <a:ea typeface="+mj-lt"/>
                <a:cs typeface="+mj-lt"/>
              </a:rPr>
              <a:t> = SUM(Ventas[</a:t>
            </a:r>
            <a:r>
              <a:rPr lang="es-ES" sz="1600" i="1" dirty="0" err="1">
                <a:solidFill>
                  <a:schemeClr val="bg2">
                    <a:lumMod val="50000"/>
                  </a:schemeClr>
                </a:solidFill>
                <a:ea typeface="+mj-lt"/>
                <a:cs typeface="+mj-lt"/>
              </a:rPr>
              <a:t>Budget_Profit</a:t>
            </a:r>
            <a:r>
              <a:rPr lang="es-ES" sz="1600" i="1" dirty="0">
                <a:solidFill>
                  <a:schemeClr val="bg2">
                    <a:lumMod val="50000"/>
                  </a:schemeClr>
                </a:solidFill>
                <a:ea typeface="+mj-lt"/>
                <a:cs typeface="+mj-lt"/>
              </a:rPr>
              <a:t>])</a:t>
            </a:r>
            <a:endParaRPr lang="es-ES" i="1">
              <a:solidFill>
                <a:schemeClr val="bg2">
                  <a:lumMod val="50000"/>
                </a:schemeClr>
              </a:solidFill>
              <a:ea typeface="Calibri Light"/>
              <a:cs typeface="Calibri Light"/>
            </a:endParaRPr>
          </a:p>
          <a:p>
            <a:r>
              <a:rPr lang="es-ES" sz="1600" i="1" dirty="0">
                <a:solidFill>
                  <a:schemeClr val="bg2">
                    <a:lumMod val="50000"/>
                  </a:schemeClr>
                </a:solidFill>
                <a:ea typeface="+mj-lt"/>
                <a:cs typeface="+mj-lt"/>
              </a:rPr>
              <a:t> </a:t>
            </a:r>
            <a:r>
              <a:rPr lang="es-ES" sz="1600" i="1" dirty="0" err="1">
                <a:solidFill>
                  <a:schemeClr val="bg2">
                    <a:lumMod val="50000"/>
                  </a:schemeClr>
                </a:solidFill>
                <a:ea typeface="+mj-lt"/>
                <a:cs typeface="+mj-lt"/>
              </a:rPr>
              <a:t>return</a:t>
            </a:r>
            <a:r>
              <a:rPr lang="es-ES" sz="1600" i="1" dirty="0">
                <a:solidFill>
                  <a:schemeClr val="bg2">
                    <a:lumMod val="50000"/>
                  </a:schemeClr>
                </a:solidFill>
                <a:ea typeface="+mj-lt"/>
                <a:cs typeface="+mj-lt"/>
              </a:rPr>
              <a:t> ganancia – </a:t>
            </a:r>
            <a:r>
              <a:rPr lang="es-ES" sz="1600" i="1" dirty="0" err="1">
                <a:solidFill>
                  <a:schemeClr val="bg2">
                    <a:lumMod val="50000"/>
                  </a:schemeClr>
                </a:solidFill>
                <a:ea typeface="+mj-lt"/>
                <a:cs typeface="+mj-lt"/>
              </a:rPr>
              <a:t>budget</a:t>
            </a:r>
            <a:br>
              <a:rPr lang="es-ES" sz="1600" i="1" dirty="0">
                <a:solidFill>
                  <a:schemeClr val="bg2">
                    <a:lumMod val="50000"/>
                  </a:schemeClr>
                </a:solidFill>
                <a:ea typeface="+mj-lt"/>
                <a:cs typeface="+mj-lt"/>
              </a:rPr>
            </a:br>
            <a:br>
              <a:rPr lang="es-ES" sz="1600" dirty="0">
                <a:solidFill>
                  <a:schemeClr val="bg2">
                    <a:lumMod val="50000"/>
                  </a:schemeClr>
                </a:solidFill>
                <a:ea typeface="+mj-lt"/>
                <a:cs typeface="+mj-lt"/>
              </a:rPr>
            </a:br>
            <a:r>
              <a:rPr lang="es-ES" sz="1600" dirty="0">
                <a:solidFill>
                  <a:schemeClr val="bg2">
                    <a:lumMod val="50000"/>
                  </a:schemeClr>
                </a:solidFill>
                <a:ea typeface="Calibri Light"/>
                <a:cs typeface="Calibri Light"/>
              </a:rPr>
              <a:t>Devuelve la diferencia entre la ganancia real y la ganancia esperada por la empresa. Fue utilizada para la columna </a:t>
            </a:r>
            <a:r>
              <a:rPr lang="es-ES" sz="1600" dirty="0" err="1">
                <a:solidFill>
                  <a:schemeClr val="bg2">
                    <a:lumMod val="50000"/>
                  </a:schemeClr>
                </a:solidFill>
                <a:ea typeface="Calibri Light"/>
                <a:cs typeface="Calibri Light"/>
              </a:rPr>
              <a:t>Dif_Total_Budget</a:t>
            </a:r>
            <a:r>
              <a:rPr lang="es-ES" sz="1600" dirty="0">
                <a:solidFill>
                  <a:schemeClr val="bg2">
                    <a:lumMod val="50000"/>
                  </a:schemeClr>
                </a:solidFill>
                <a:ea typeface="Calibri Light"/>
                <a:cs typeface="Calibri Light"/>
              </a:rPr>
              <a:t> de la tabla "Ventas".</a:t>
            </a:r>
            <a:br>
              <a:rPr lang="es-ES" sz="1600" dirty="0">
                <a:solidFill>
                  <a:schemeClr val="bg2">
                    <a:lumMod val="50000"/>
                  </a:schemeClr>
                </a:solidFill>
                <a:ea typeface="Calibri Light"/>
                <a:cs typeface="Calibri Light"/>
              </a:rPr>
            </a:br>
            <a:br>
              <a:rPr lang="es-ES" sz="1600" dirty="0">
                <a:solidFill>
                  <a:schemeClr val="bg2">
                    <a:lumMod val="50000"/>
                  </a:schemeClr>
                </a:solidFill>
                <a:ea typeface="Calibri Light"/>
                <a:cs typeface="Calibri Light"/>
              </a:rPr>
            </a:br>
            <a:r>
              <a:rPr lang="es-ES" sz="1600" i="1" dirty="0" err="1">
                <a:solidFill>
                  <a:schemeClr val="bg2">
                    <a:lumMod val="50000"/>
                  </a:schemeClr>
                </a:solidFill>
                <a:ea typeface="+mj-lt"/>
                <a:cs typeface="+mj-lt"/>
              </a:rPr>
              <a:t>dif_sales_budgetsales</a:t>
            </a:r>
            <a:r>
              <a:rPr lang="es-ES" sz="1600" i="1" dirty="0">
                <a:solidFill>
                  <a:schemeClr val="bg2">
                    <a:lumMod val="50000"/>
                  </a:schemeClr>
                </a:solidFill>
                <a:ea typeface="+mj-lt"/>
                <a:cs typeface="+mj-lt"/>
              </a:rPr>
              <a:t> = </a:t>
            </a:r>
          </a:p>
          <a:p>
            <a:r>
              <a:rPr lang="es-ES" sz="1600" i="1" dirty="0">
                <a:solidFill>
                  <a:schemeClr val="bg2">
                    <a:lumMod val="50000"/>
                  </a:schemeClr>
                </a:solidFill>
                <a:ea typeface="+mj-lt"/>
                <a:cs typeface="+mj-lt"/>
              </a:rPr>
              <a:t> </a:t>
            </a:r>
            <a:r>
              <a:rPr lang="es-ES" sz="1600" i="1" dirty="0" err="1">
                <a:solidFill>
                  <a:schemeClr val="bg2">
                    <a:lumMod val="50000"/>
                  </a:schemeClr>
                </a:solidFill>
                <a:ea typeface="+mj-lt"/>
                <a:cs typeface="+mj-lt"/>
              </a:rPr>
              <a:t>var</a:t>
            </a:r>
            <a:r>
              <a:rPr lang="es-ES" sz="1600" i="1" dirty="0">
                <a:solidFill>
                  <a:schemeClr val="bg2">
                    <a:lumMod val="50000"/>
                  </a:schemeClr>
                </a:solidFill>
                <a:ea typeface="+mj-lt"/>
                <a:cs typeface="+mj-lt"/>
              </a:rPr>
              <a:t> sales = SUM(Ventas[Sales])</a:t>
            </a:r>
            <a:endParaRPr lang="es-ES" i="1">
              <a:solidFill>
                <a:schemeClr val="bg2">
                  <a:lumMod val="50000"/>
                </a:schemeClr>
              </a:solidFill>
              <a:cs typeface="Calibri Light"/>
            </a:endParaRPr>
          </a:p>
          <a:p>
            <a:r>
              <a:rPr lang="es-ES" sz="1600" i="1" dirty="0">
                <a:solidFill>
                  <a:schemeClr val="bg2">
                    <a:lumMod val="50000"/>
                  </a:schemeClr>
                </a:solidFill>
                <a:ea typeface="+mj-lt"/>
                <a:cs typeface="+mj-lt"/>
              </a:rPr>
              <a:t> </a:t>
            </a:r>
            <a:r>
              <a:rPr lang="es-ES" sz="1600" i="1" dirty="0" err="1">
                <a:solidFill>
                  <a:schemeClr val="bg2">
                    <a:lumMod val="50000"/>
                  </a:schemeClr>
                </a:solidFill>
                <a:ea typeface="+mj-lt"/>
                <a:cs typeface="+mj-lt"/>
              </a:rPr>
              <a:t>var</a:t>
            </a:r>
            <a:r>
              <a:rPr lang="es-ES" sz="1600" i="1" dirty="0">
                <a:solidFill>
                  <a:schemeClr val="bg2">
                    <a:lumMod val="50000"/>
                  </a:schemeClr>
                </a:solidFill>
                <a:ea typeface="+mj-lt"/>
                <a:cs typeface="+mj-lt"/>
              </a:rPr>
              <a:t> </a:t>
            </a:r>
            <a:r>
              <a:rPr lang="es-ES" sz="1600" i="1" dirty="0" err="1">
                <a:solidFill>
                  <a:schemeClr val="bg2">
                    <a:lumMod val="50000"/>
                  </a:schemeClr>
                </a:solidFill>
                <a:ea typeface="+mj-lt"/>
                <a:cs typeface="+mj-lt"/>
              </a:rPr>
              <a:t>budget_sales</a:t>
            </a:r>
            <a:r>
              <a:rPr lang="es-ES" sz="1600" i="1" dirty="0">
                <a:solidFill>
                  <a:schemeClr val="bg2">
                    <a:lumMod val="50000"/>
                  </a:schemeClr>
                </a:solidFill>
                <a:ea typeface="+mj-lt"/>
                <a:cs typeface="+mj-lt"/>
              </a:rPr>
              <a:t> = SUM(Ventas[</a:t>
            </a:r>
            <a:r>
              <a:rPr lang="es-ES" sz="1600" i="1" dirty="0" err="1">
                <a:solidFill>
                  <a:schemeClr val="bg2">
                    <a:lumMod val="50000"/>
                  </a:schemeClr>
                </a:solidFill>
                <a:ea typeface="+mj-lt"/>
                <a:cs typeface="+mj-lt"/>
              </a:rPr>
              <a:t>Budget_Sales</a:t>
            </a:r>
            <a:r>
              <a:rPr lang="es-ES" sz="1600" i="1" dirty="0">
                <a:solidFill>
                  <a:schemeClr val="bg2">
                    <a:lumMod val="50000"/>
                  </a:schemeClr>
                </a:solidFill>
                <a:ea typeface="+mj-lt"/>
                <a:cs typeface="+mj-lt"/>
              </a:rPr>
              <a:t>])</a:t>
            </a:r>
            <a:endParaRPr lang="es-ES" i="1">
              <a:solidFill>
                <a:schemeClr val="bg2">
                  <a:lumMod val="50000"/>
                </a:schemeClr>
              </a:solidFill>
              <a:cs typeface="Calibri Light"/>
            </a:endParaRPr>
          </a:p>
          <a:p>
            <a:r>
              <a:rPr lang="es-ES" sz="1600" i="1" dirty="0">
                <a:solidFill>
                  <a:schemeClr val="bg2">
                    <a:lumMod val="50000"/>
                  </a:schemeClr>
                </a:solidFill>
                <a:ea typeface="+mj-lt"/>
                <a:cs typeface="+mj-lt"/>
              </a:rPr>
              <a:t> </a:t>
            </a:r>
            <a:r>
              <a:rPr lang="es-ES" sz="1600" i="1" dirty="0" err="1">
                <a:solidFill>
                  <a:schemeClr val="bg2">
                    <a:lumMod val="50000"/>
                  </a:schemeClr>
                </a:solidFill>
                <a:ea typeface="+mj-lt"/>
                <a:cs typeface="+mj-lt"/>
              </a:rPr>
              <a:t>return</a:t>
            </a:r>
            <a:r>
              <a:rPr lang="es-ES" sz="1600" i="1" dirty="0">
                <a:solidFill>
                  <a:schemeClr val="bg2">
                    <a:lumMod val="50000"/>
                  </a:schemeClr>
                </a:solidFill>
                <a:ea typeface="+mj-lt"/>
                <a:cs typeface="+mj-lt"/>
              </a:rPr>
              <a:t> sales - </a:t>
            </a:r>
            <a:r>
              <a:rPr lang="es-ES" sz="1600" i="1" dirty="0" err="1">
                <a:solidFill>
                  <a:schemeClr val="bg2">
                    <a:lumMod val="50000"/>
                  </a:schemeClr>
                </a:solidFill>
                <a:ea typeface="+mj-lt"/>
                <a:cs typeface="+mj-lt"/>
              </a:rPr>
              <a:t>budget_sales</a:t>
            </a:r>
            <a:endParaRPr lang="es-ES" i="1">
              <a:solidFill>
                <a:schemeClr val="bg2">
                  <a:lumMod val="50000"/>
                </a:schemeClr>
              </a:solidFill>
              <a:cs typeface="Calibri Light"/>
            </a:endParaRPr>
          </a:p>
          <a:p>
            <a:br>
              <a:rPr lang="es-ES" sz="1600" dirty="0">
                <a:solidFill>
                  <a:schemeClr val="bg2">
                    <a:lumMod val="50000"/>
                  </a:schemeClr>
                </a:solidFill>
                <a:ea typeface="+mj-lt"/>
                <a:cs typeface="+mj-lt"/>
              </a:rPr>
            </a:br>
            <a:r>
              <a:rPr lang="es-ES" sz="1600" dirty="0">
                <a:solidFill>
                  <a:schemeClr val="bg2">
                    <a:lumMod val="50000"/>
                  </a:schemeClr>
                </a:solidFill>
                <a:ea typeface="+mj-lt"/>
                <a:cs typeface="+mj-lt"/>
              </a:rPr>
              <a:t>Devuelve la diferencia entre las ventas reales y las esperadas por la empresa.</a:t>
            </a:r>
            <a:br>
              <a:rPr lang="es-ES" sz="1600" dirty="0">
                <a:solidFill>
                  <a:schemeClr val="bg2">
                    <a:lumMod val="50000"/>
                  </a:schemeClr>
                </a:solidFill>
                <a:ea typeface="+mj-lt"/>
                <a:cs typeface="+mj-lt"/>
              </a:rPr>
            </a:br>
            <a:br>
              <a:rPr lang="es-ES" sz="1600" dirty="0">
                <a:solidFill>
                  <a:schemeClr val="bg2">
                    <a:lumMod val="50000"/>
                  </a:schemeClr>
                </a:solidFill>
                <a:ea typeface="+mj-lt"/>
                <a:cs typeface="+mj-lt"/>
              </a:rPr>
            </a:br>
            <a:r>
              <a:rPr lang="es-ES" sz="1600" i="1" dirty="0" err="1">
                <a:solidFill>
                  <a:schemeClr val="bg2">
                    <a:lumMod val="50000"/>
                  </a:schemeClr>
                </a:solidFill>
                <a:ea typeface="+mj-lt"/>
                <a:cs typeface="+mj-lt"/>
              </a:rPr>
              <a:t>Venta_año</a:t>
            </a:r>
            <a:r>
              <a:rPr lang="es-ES" sz="1600" i="1" dirty="0">
                <a:solidFill>
                  <a:schemeClr val="bg2">
                    <a:lumMod val="50000"/>
                  </a:schemeClr>
                </a:solidFill>
                <a:ea typeface="+mj-lt"/>
                <a:cs typeface="+mj-lt"/>
              </a:rPr>
              <a:t> = CALCULATE(SUM(Ventas[Sales]), DATEADD(Ventas[Date],0,YEAR))</a:t>
            </a:r>
            <a:br>
              <a:rPr lang="es-ES" sz="1600" dirty="0">
                <a:solidFill>
                  <a:schemeClr val="bg2">
                    <a:lumMod val="50000"/>
                  </a:schemeClr>
                </a:solidFill>
                <a:ea typeface="+mj-lt"/>
                <a:cs typeface="+mj-lt"/>
              </a:rPr>
            </a:br>
            <a:br>
              <a:rPr lang="es-ES" sz="1600" dirty="0">
                <a:solidFill>
                  <a:schemeClr val="bg2">
                    <a:lumMod val="50000"/>
                  </a:schemeClr>
                </a:solidFill>
                <a:ea typeface="+mj-lt"/>
                <a:cs typeface="+mj-lt"/>
              </a:rPr>
            </a:br>
            <a:r>
              <a:rPr lang="es-ES" sz="1600" dirty="0">
                <a:solidFill>
                  <a:schemeClr val="bg2">
                    <a:lumMod val="50000"/>
                  </a:schemeClr>
                </a:solidFill>
                <a:ea typeface="Calibri Light"/>
                <a:cs typeface="Calibri Light"/>
              </a:rPr>
              <a:t>Nos permite obtener la suma total de ventas por año.</a:t>
            </a:r>
            <a:endParaRPr lang="es-ES">
              <a:solidFill>
                <a:schemeClr val="bg2">
                  <a:lumMod val="50000"/>
                </a:schemeClr>
              </a:solidFill>
            </a:endParaRPr>
          </a:p>
          <a:p>
            <a:endParaRPr lang="es-ES" sz="1600" dirty="0">
              <a:ea typeface="Calibri Light"/>
              <a:cs typeface="Calibri Light"/>
            </a:endParaRPr>
          </a:p>
          <a:p>
            <a:br>
              <a:rPr lang="es-ES" sz="1600" dirty="0">
                <a:ea typeface="+mj-lt"/>
                <a:cs typeface="+mj-lt"/>
              </a:rPr>
            </a:br>
            <a:endParaRPr lang="es-ES" sz="1600">
              <a:ea typeface="Calibri Light"/>
              <a:cs typeface="Calibri Light"/>
            </a:endParaRPr>
          </a:p>
          <a:p>
            <a:endParaRPr lang="es-ES" dirty="0">
              <a:ea typeface="Calibri Light"/>
              <a:cs typeface="Calibri Light"/>
            </a:endParaRPr>
          </a:p>
        </p:txBody>
      </p:sp>
      <p:sp>
        <p:nvSpPr>
          <p:cNvPr id="3" name="Marcador de pie de página 2">
            <a:extLst>
              <a:ext uri="{FF2B5EF4-FFF2-40B4-BE49-F238E27FC236}">
                <a16:creationId xmlns:a16="http://schemas.microsoft.com/office/drawing/2014/main" id="{B94ECEB6-6DDE-70B6-B912-7655747031E5}"/>
              </a:ext>
            </a:extLst>
          </p:cNvPr>
          <p:cNvSpPr>
            <a:spLocks noGrp="1"/>
          </p:cNvSpPr>
          <p:nvPr>
            <p:ph type="ftr" sz="quarter" idx="11"/>
          </p:nvPr>
        </p:nvSpPr>
        <p:spPr>
          <a:xfrm>
            <a:off x="586536" y="7788303"/>
            <a:ext cx="3798469" cy="1360572"/>
          </a:xfrm>
        </p:spPr>
        <p:txBody>
          <a:bodyPr/>
          <a:lstStyle/>
          <a:p>
            <a:pPr algn="l">
              <a:spcBef>
                <a:spcPts val="500"/>
              </a:spcBef>
            </a:pPr>
            <a:r>
              <a:rPr lang="es-ES" sz="1400" b="1" dirty="0" err="1">
                <a:solidFill>
                  <a:schemeClr val="accent5">
                    <a:lumMod val="50000"/>
                  </a:schemeClr>
                </a:solidFill>
                <a:ea typeface="Calibri"/>
                <a:cs typeface="Calibri"/>
              </a:rPr>
              <a:t>Matias</a:t>
            </a:r>
            <a:r>
              <a:rPr lang="es-ES" sz="1400" b="1" dirty="0">
                <a:solidFill>
                  <a:schemeClr val="accent5">
                    <a:lumMod val="50000"/>
                  </a:schemeClr>
                </a:solidFill>
                <a:ea typeface="Calibri"/>
                <a:cs typeface="Calibri"/>
              </a:rPr>
              <a:t> Ibarra</a:t>
            </a:r>
            <a:endParaRPr lang="es-E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Proyecto Data </a:t>
            </a:r>
            <a:r>
              <a:rPr lang="es-ES" sz="1400" b="1" dirty="0" err="1">
                <a:solidFill>
                  <a:schemeClr val="accent5">
                    <a:lumMod val="50000"/>
                  </a:schemeClr>
                </a:solidFill>
                <a:ea typeface="Calibri"/>
                <a:cs typeface="Calibri"/>
              </a:rPr>
              <a:t>Analytics</a:t>
            </a:r>
            <a:endParaRPr lang="es-E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Ventas M&amp;V </a:t>
            </a:r>
            <a:r>
              <a:rPr lang="es-ES" sz="1400" b="1" dirty="0" err="1">
                <a:solidFill>
                  <a:schemeClr val="accent5">
                    <a:lumMod val="50000"/>
                  </a:schemeClr>
                </a:solidFill>
                <a:ea typeface="Calibri"/>
                <a:cs typeface="Calibri"/>
              </a:rPr>
              <a:t>Coffee</a:t>
            </a:r>
            <a:r>
              <a:rPr lang="es-ES" sz="1400" b="1" dirty="0">
                <a:solidFill>
                  <a:schemeClr val="accent5">
                    <a:lumMod val="50000"/>
                  </a:schemeClr>
                </a:solidFill>
                <a:ea typeface="Calibri"/>
                <a:cs typeface="Calibri"/>
              </a:rPr>
              <a:t> Shop</a:t>
            </a:r>
            <a:endParaRPr lang="en-U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ea typeface="Calibri"/>
                <a:cs typeface="Calibri"/>
              </a:rPr>
              <a:t>Comisión 32650</a:t>
            </a:r>
            <a:endParaRPr lang="es-ES" sz="1400" dirty="0">
              <a:solidFill>
                <a:schemeClr val="accent5">
                  <a:lumMod val="50000"/>
                </a:schemeClr>
              </a:solidFill>
            </a:endParaRPr>
          </a:p>
        </p:txBody>
      </p:sp>
      <p:pic>
        <p:nvPicPr>
          <p:cNvPr id="5" name="Gráfico 4">
            <a:extLst>
              <a:ext uri="{FF2B5EF4-FFF2-40B4-BE49-F238E27FC236}">
                <a16:creationId xmlns:a16="http://schemas.microsoft.com/office/drawing/2014/main" id="{33291FCB-10E6-0D3E-AAFC-D604364DA5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1992" y="8465600"/>
            <a:ext cx="1593683" cy="341229"/>
          </a:xfrm>
          <a:prstGeom prst="rect">
            <a:avLst/>
          </a:prstGeom>
        </p:spPr>
      </p:pic>
    </p:spTree>
    <p:extLst>
      <p:ext uri="{BB962C8B-B14F-4D97-AF65-F5344CB8AC3E}">
        <p14:creationId xmlns:p14="http://schemas.microsoft.com/office/powerpoint/2010/main" val="3583203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CE5983-3296-4217-5EA4-DD62919FEA2E}"/>
              </a:ext>
            </a:extLst>
          </p:cNvPr>
          <p:cNvSpPr>
            <a:spLocks noGrp="1"/>
          </p:cNvSpPr>
          <p:nvPr>
            <p:ph type="title"/>
          </p:nvPr>
        </p:nvSpPr>
        <p:spPr>
          <a:xfrm>
            <a:off x="471488" y="-532399"/>
            <a:ext cx="6147993" cy="5946282"/>
          </a:xfrm>
        </p:spPr>
        <p:txBody>
          <a:bodyPr>
            <a:normAutofit/>
          </a:bodyPr>
          <a:lstStyle/>
          <a:p>
            <a:r>
              <a:rPr lang="es-ES" sz="1600" b="1" i="1" u="sng" dirty="0">
                <a:solidFill>
                  <a:schemeClr val="bg2">
                    <a:lumMod val="50000"/>
                  </a:schemeClr>
                </a:solidFill>
                <a:cs typeface="Calibri Light"/>
              </a:rPr>
              <a:t>11- Listado de tablas:</a:t>
            </a:r>
            <a:br>
              <a:rPr lang="es-ES" sz="1600" b="1" dirty="0">
                <a:solidFill>
                  <a:schemeClr val="bg2">
                    <a:lumMod val="50000"/>
                  </a:schemeClr>
                </a:solidFill>
                <a:cs typeface="Calibri Light"/>
              </a:rPr>
            </a:br>
            <a:r>
              <a:rPr lang="es-ES" sz="1600" b="1" dirty="0">
                <a:solidFill>
                  <a:schemeClr val="bg2">
                    <a:lumMod val="50000"/>
                  </a:schemeClr>
                </a:solidFill>
                <a:cs typeface="Calibri Light"/>
              </a:rPr>
              <a:t>11.1- Ventas</a:t>
            </a:r>
            <a:br>
              <a:rPr lang="es-ES" sz="1600" b="1" dirty="0">
                <a:solidFill>
                  <a:schemeClr val="bg2">
                    <a:lumMod val="50000"/>
                  </a:schemeClr>
                </a:solidFill>
                <a:cs typeface="Calibri Light"/>
              </a:rPr>
            </a:br>
            <a:r>
              <a:rPr lang="es-ES" sz="1600" b="1" dirty="0">
                <a:solidFill>
                  <a:schemeClr val="bg2">
                    <a:lumMod val="50000"/>
                  </a:schemeClr>
                </a:solidFill>
                <a:cs typeface="Calibri Light"/>
              </a:rPr>
              <a:t>11.2- </a:t>
            </a:r>
            <a:r>
              <a:rPr lang="es-ES" sz="1600" b="1" err="1">
                <a:solidFill>
                  <a:schemeClr val="bg2">
                    <a:lumMod val="50000"/>
                  </a:schemeClr>
                </a:solidFill>
                <a:cs typeface="Calibri Light"/>
              </a:rPr>
              <a:t>Stores</a:t>
            </a:r>
            <a:br>
              <a:rPr lang="es-ES" sz="1600" b="1" dirty="0">
                <a:solidFill>
                  <a:schemeClr val="bg2">
                    <a:lumMod val="50000"/>
                  </a:schemeClr>
                </a:solidFill>
                <a:cs typeface="Calibri Light"/>
              </a:rPr>
            </a:br>
            <a:r>
              <a:rPr lang="es-ES" sz="1600" b="1" dirty="0">
                <a:solidFill>
                  <a:schemeClr val="bg2">
                    <a:lumMod val="50000"/>
                  </a:schemeClr>
                </a:solidFill>
                <a:cs typeface="Calibri Light"/>
              </a:rPr>
              <a:t>11.3- </a:t>
            </a:r>
            <a:r>
              <a:rPr lang="es-ES" sz="1600" b="1" err="1">
                <a:solidFill>
                  <a:schemeClr val="bg2">
                    <a:lumMod val="50000"/>
                  </a:schemeClr>
                </a:solidFill>
                <a:cs typeface="Calibri Light"/>
              </a:rPr>
              <a:t>Products</a:t>
            </a:r>
            <a:br>
              <a:rPr lang="es-ES" sz="1600" b="1" dirty="0">
                <a:solidFill>
                  <a:schemeClr val="bg2">
                    <a:lumMod val="50000"/>
                  </a:schemeClr>
                </a:solidFill>
                <a:ea typeface="Calibri Light"/>
                <a:cs typeface="Calibri Light" panose="020F0302020204030204"/>
              </a:rPr>
            </a:br>
            <a:r>
              <a:rPr lang="es-ES" sz="1600" b="1" dirty="0">
                <a:solidFill>
                  <a:schemeClr val="bg2">
                    <a:lumMod val="50000"/>
                  </a:schemeClr>
                </a:solidFill>
                <a:ea typeface="Calibri Light"/>
                <a:cs typeface="Calibri Light" panose="020F0302020204030204"/>
              </a:rPr>
              <a:t>11.4- </a:t>
            </a:r>
            <a:r>
              <a:rPr lang="es-ES" sz="1600" b="1" err="1">
                <a:solidFill>
                  <a:schemeClr val="bg2">
                    <a:lumMod val="50000"/>
                  </a:schemeClr>
                </a:solidFill>
                <a:ea typeface="Calibri Light"/>
                <a:cs typeface="Calibri Light" panose="020F0302020204030204"/>
              </a:rPr>
              <a:t>Ventas_Trimestres</a:t>
            </a:r>
            <a:br>
              <a:rPr lang="es-ES" sz="1600" b="1" dirty="0">
                <a:solidFill>
                  <a:schemeClr val="bg2">
                    <a:lumMod val="50000"/>
                  </a:schemeClr>
                </a:solidFill>
                <a:cs typeface="Calibri Light" panose="020F0302020204030204"/>
              </a:rPr>
            </a:br>
            <a:br>
              <a:rPr lang="es-ES" sz="1600" b="1" dirty="0">
                <a:solidFill>
                  <a:schemeClr val="bg2">
                    <a:lumMod val="50000"/>
                  </a:schemeClr>
                </a:solidFill>
                <a:cs typeface="Calibri Light" panose="020F0302020204030204"/>
              </a:rPr>
            </a:br>
            <a:r>
              <a:rPr lang="es-ES" sz="1600" b="1" i="1" u="sng" dirty="0">
                <a:solidFill>
                  <a:schemeClr val="bg2">
                    <a:lumMod val="50000"/>
                  </a:schemeClr>
                </a:solidFill>
                <a:cs typeface="Calibri Light" panose="020F0302020204030204"/>
              </a:rPr>
              <a:t>12- Listado de columnas de tablas:</a:t>
            </a:r>
            <a:br>
              <a:rPr lang="es-ES" sz="1600" dirty="0">
                <a:solidFill>
                  <a:schemeClr val="bg2">
                    <a:lumMod val="50000"/>
                  </a:schemeClr>
                </a:solidFill>
                <a:cs typeface="Calibri Light" panose="020F0302020204030204"/>
              </a:rPr>
            </a:br>
            <a:br>
              <a:rPr lang="es-ES" sz="1600" dirty="0">
                <a:solidFill>
                  <a:schemeClr val="bg2">
                    <a:lumMod val="50000"/>
                  </a:schemeClr>
                </a:solidFill>
                <a:cs typeface="Calibri Light" panose="020F0302020204030204"/>
              </a:rPr>
            </a:br>
            <a:r>
              <a:rPr lang="es-ES" sz="1600" b="1" dirty="0">
                <a:solidFill>
                  <a:schemeClr val="bg2">
                    <a:lumMod val="50000"/>
                  </a:schemeClr>
                </a:solidFill>
                <a:cs typeface="Calibri Light" panose="020F0302020204030204"/>
              </a:rPr>
              <a:t>12.1- Ventas:</a:t>
            </a:r>
            <a:r>
              <a:rPr lang="es-ES" sz="1600" dirty="0">
                <a:solidFill>
                  <a:schemeClr val="bg2">
                    <a:lumMod val="50000"/>
                  </a:schemeClr>
                </a:solidFill>
                <a:cs typeface="Calibri Light" panose="020F0302020204030204"/>
              </a:rPr>
              <a:t> En esta tabla están los registros de las ventas efectuadas por la empresa, organizadas por tipo de producto, ubicación geográfica, costos y beneficios.</a:t>
            </a:r>
            <a:br>
              <a:rPr lang="es-ES" sz="2000" dirty="0">
                <a:cs typeface="Calibri Light" panose="020F0302020204030204"/>
              </a:rPr>
            </a:br>
            <a:br>
              <a:rPr lang="es-ES" dirty="0">
                <a:cs typeface="Calibri Light" panose="020F0302020204030204"/>
              </a:rPr>
            </a:br>
            <a:endParaRPr lang="es-ES" dirty="0">
              <a:cs typeface="Calibri Light" panose="020F0302020204030204"/>
            </a:endParaRPr>
          </a:p>
        </p:txBody>
      </p:sp>
      <p:sp>
        <p:nvSpPr>
          <p:cNvPr id="3" name="Marcador de pie de página 2">
            <a:extLst>
              <a:ext uri="{FF2B5EF4-FFF2-40B4-BE49-F238E27FC236}">
                <a16:creationId xmlns:a16="http://schemas.microsoft.com/office/drawing/2014/main" id="{CFBB3AFF-1BC5-19A4-6CB0-2840C1F463D1}"/>
              </a:ext>
            </a:extLst>
          </p:cNvPr>
          <p:cNvSpPr>
            <a:spLocks noGrp="1"/>
          </p:cNvSpPr>
          <p:nvPr>
            <p:ph type="ftr" sz="quarter" idx="11"/>
          </p:nvPr>
        </p:nvSpPr>
        <p:spPr>
          <a:xfrm>
            <a:off x="466210" y="7764602"/>
            <a:ext cx="3231887" cy="1399748"/>
          </a:xfrm>
        </p:spPr>
        <p:txBody>
          <a:bodyPr/>
          <a:lstStyle/>
          <a:p>
            <a:pPr algn="l">
              <a:spcBef>
                <a:spcPts val="500"/>
              </a:spcBef>
            </a:pPr>
            <a:r>
              <a:rPr lang="es-ES" sz="1400" b="1" dirty="0" err="1">
                <a:solidFill>
                  <a:schemeClr val="accent5">
                    <a:lumMod val="50000"/>
                  </a:schemeClr>
                </a:solidFill>
                <a:cs typeface="Calibri"/>
              </a:rPr>
              <a:t>Matias</a:t>
            </a:r>
            <a:r>
              <a:rPr lang="es-ES" sz="1400" b="1" dirty="0">
                <a:solidFill>
                  <a:schemeClr val="accent5">
                    <a:lumMod val="50000"/>
                  </a:schemeClr>
                </a:solidFill>
                <a:cs typeface="Calibri"/>
              </a:rPr>
              <a:t> Ibarra</a:t>
            </a:r>
            <a:endParaRPr lang="en-U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cs typeface="Calibri"/>
              </a:rPr>
              <a:t>Proyecto Data </a:t>
            </a:r>
            <a:r>
              <a:rPr lang="es-ES" sz="1400" b="1" dirty="0" err="1">
                <a:solidFill>
                  <a:schemeClr val="accent5">
                    <a:lumMod val="50000"/>
                  </a:schemeClr>
                </a:solidFill>
                <a:cs typeface="Calibri"/>
              </a:rPr>
              <a:t>Analytics</a:t>
            </a:r>
            <a:endParaRPr lang="es-E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cs typeface="Calibri"/>
              </a:rPr>
              <a:t>Ventas M&amp;V </a:t>
            </a:r>
            <a:r>
              <a:rPr lang="es-ES" sz="1400" b="1" dirty="0" err="1">
                <a:solidFill>
                  <a:schemeClr val="accent5">
                    <a:lumMod val="50000"/>
                  </a:schemeClr>
                </a:solidFill>
                <a:ea typeface="+mn-lt"/>
                <a:cs typeface="+mn-lt"/>
              </a:rPr>
              <a:t>Coffee</a:t>
            </a:r>
            <a:r>
              <a:rPr lang="es-ES" sz="1400" b="1" dirty="0">
                <a:solidFill>
                  <a:schemeClr val="accent5">
                    <a:lumMod val="50000"/>
                  </a:schemeClr>
                </a:solidFill>
                <a:ea typeface="+mn-lt"/>
                <a:cs typeface="+mn-lt"/>
              </a:rPr>
              <a:t> Shop</a:t>
            </a:r>
            <a:endParaRPr lang="en-U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cs typeface="Calibri"/>
              </a:rPr>
              <a:t>Comisión 32650</a:t>
            </a:r>
            <a:endParaRPr lang="es-ES" sz="1400" dirty="0">
              <a:solidFill>
                <a:schemeClr val="accent5">
                  <a:lumMod val="50000"/>
                </a:schemeClr>
              </a:solidFill>
            </a:endParaRPr>
          </a:p>
        </p:txBody>
      </p:sp>
      <p:graphicFrame>
        <p:nvGraphicFramePr>
          <p:cNvPr id="4" name="Tabla 4">
            <a:extLst>
              <a:ext uri="{FF2B5EF4-FFF2-40B4-BE49-F238E27FC236}">
                <a16:creationId xmlns:a16="http://schemas.microsoft.com/office/drawing/2014/main" id="{3ADA7DE1-1BB0-9827-5CF8-61331848F16D}"/>
              </a:ext>
            </a:extLst>
          </p:cNvPr>
          <p:cNvGraphicFramePr>
            <a:graphicFrameLocks noGrp="1"/>
          </p:cNvGraphicFramePr>
          <p:nvPr>
            <p:extLst>
              <p:ext uri="{D42A27DB-BD31-4B8C-83A1-F6EECF244321}">
                <p14:modId xmlns:p14="http://schemas.microsoft.com/office/powerpoint/2010/main" val="2719128721"/>
              </p:ext>
            </p:extLst>
          </p:nvPr>
        </p:nvGraphicFramePr>
        <p:xfrm>
          <a:off x="511948" y="3139421"/>
          <a:ext cx="5780519" cy="4038600"/>
        </p:xfrm>
        <a:graphic>
          <a:graphicData uri="http://schemas.openxmlformats.org/drawingml/2006/table">
            <a:tbl>
              <a:tblPr firstRow="1" bandRow="1">
                <a:tableStyleId>{5940675A-B579-460E-94D1-54222C63F5DA}</a:tableStyleId>
              </a:tblPr>
              <a:tblGrid>
                <a:gridCol w="1048355">
                  <a:extLst>
                    <a:ext uri="{9D8B030D-6E8A-4147-A177-3AD203B41FA5}">
                      <a16:colId xmlns:a16="http://schemas.microsoft.com/office/drawing/2014/main" val="3458883887"/>
                    </a:ext>
                  </a:extLst>
                </a:gridCol>
                <a:gridCol w="1310445">
                  <a:extLst>
                    <a:ext uri="{9D8B030D-6E8A-4147-A177-3AD203B41FA5}">
                      <a16:colId xmlns:a16="http://schemas.microsoft.com/office/drawing/2014/main" val="2835353335"/>
                    </a:ext>
                  </a:extLst>
                </a:gridCol>
                <a:gridCol w="1208522">
                  <a:extLst>
                    <a:ext uri="{9D8B030D-6E8A-4147-A177-3AD203B41FA5}">
                      <a16:colId xmlns:a16="http://schemas.microsoft.com/office/drawing/2014/main" val="1450310242"/>
                    </a:ext>
                  </a:extLst>
                </a:gridCol>
                <a:gridCol w="2213197">
                  <a:extLst>
                    <a:ext uri="{9D8B030D-6E8A-4147-A177-3AD203B41FA5}">
                      <a16:colId xmlns:a16="http://schemas.microsoft.com/office/drawing/2014/main" val="2922961621"/>
                    </a:ext>
                  </a:extLst>
                </a:gridCol>
              </a:tblGrid>
              <a:tr h="370840">
                <a:tc>
                  <a:txBody>
                    <a:bodyPr/>
                    <a:lstStyle/>
                    <a:p>
                      <a:pPr algn="ctr"/>
                      <a:r>
                        <a:rPr lang="es-ES" dirty="0"/>
                        <a:t>TIPO DE </a:t>
                      </a:r>
                      <a:endParaRPr lang="es-ES"/>
                    </a:p>
                    <a:p>
                      <a:pPr lvl="0" algn="ctr">
                        <a:buNone/>
                      </a:pPr>
                      <a:r>
                        <a:rPr lang="es-ES" dirty="0"/>
                        <a:t>CLAVE</a:t>
                      </a:r>
                    </a:p>
                  </a:txBody>
                  <a:tcPr/>
                </a:tc>
                <a:tc>
                  <a:txBody>
                    <a:bodyPr/>
                    <a:lstStyle/>
                    <a:p>
                      <a:pPr algn="ctr"/>
                      <a:r>
                        <a:rPr lang="es-ES" dirty="0"/>
                        <a:t>CAMPO</a:t>
                      </a:r>
                    </a:p>
                  </a:txBody>
                  <a:tcPr/>
                </a:tc>
                <a:tc>
                  <a:txBody>
                    <a:bodyPr/>
                    <a:lstStyle/>
                    <a:p>
                      <a:pPr algn="ctr"/>
                      <a:r>
                        <a:rPr lang="es-ES" dirty="0"/>
                        <a:t>TIPO DE CAMPO</a:t>
                      </a:r>
                    </a:p>
                  </a:txBody>
                  <a:tcPr/>
                </a:tc>
                <a:tc>
                  <a:txBody>
                    <a:bodyPr/>
                    <a:lstStyle/>
                    <a:p>
                      <a:pPr algn="ctr"/>
                      <a:r>
                        <a:rPr lang="es-ES" dirty="0"/>
                        <a:t>DESCRIPCION</a:t>
                      </a:r>
                    </a:p>
                  </a:txBody>
                  <a:tcPr/>
                </a:tc>
                <a:extLst>
                  <a:ext uri="{0D108BD9-81ED-4DB2-BD59-A6C34878D82A}">
                    <a16:rowId xmlns:a16="http://schemas.microsoft.com/office/drawing/2014/main" val="2407076945"/>
                  </a:ext>
                </a:extLst>
              </a:tr>
              <a:tr h="370840">
                <a:tc>
                  <a:txBody>
                    <a:bodyPr/>
                    <a:lstStyle/>
                    <a:p>
                      <a:pPr algn="ctr"/>
                      <a:r>
                        <a:rPr lang="es-ES" sz="1400" dirty="0"/>
                        <a:t>PK</a:t>
                      </a:r>
                    </a:p>
                  </a:txBody>
                  <a:tcPr/>
                </a:tc>
                <a:tc>
                  <a:txBody>
                    <a:bodyPr/>
                    <a:lstStyle/>
                    <a:p>
                      <a:pPr algn="ctr"/>
                      <a:r>
                        <a:rPr lang="es-ES" sz="1400" dirty="0" err="1"/>
                        <a:t>SaleID</a:t>
                      </a:r>
                    </a:p>
                  </a:txBody>
                  <a:tcPr/>
                </a:tc>
                <a:tc>
                  <a:txBody>
                    <a:bodyPr/>
                    <a:lstStyle/>
                    <a:p>
                      <a:pPr algn="ctr"/>
                      <a:r>
                        <a:rPr lang="es-ES" sz="1400" dirty="0" err="1"/>
                        <a:t>Int</a:t>
                      </a:r>
                    </a:p>
                  </a:txBody>
                  <a:tcPr/>
                </a:tc>
                <a:tc>
                  <a:txBody>
                    <a:bodyPr/>
                    <a:lstStyle/>
                    <a:p>
                      <a:pPr algn="ctr"/>
                      <a:r>
                        <a:rPr lang="es-ES" sz="1400" dirty="0"/>
                        <a:t>Clave única de </a:t>
                      </a:r>
                      <a:r>
                        <a:rPr lang="es-ES" sz="1400" dirty="0" err="1"/>
                        <a:t>identificacion</a:t>
                      </a:r>
                      <a:r>
                        <a:rPr lang="es-ES" sz="1400" dirty="0"/>
                        <a:t> de registro de cada venta</a:t>
                      </a:r>
                    </a:p>
                  </a:txBody>
                  <a:tcPr/>
                </a:tc>
                <a:extLst>
                  <a:ext uri="{0D108BD9-81ED-4DB2-BD59-A6C34878D82A}">
                    <a16:rowId xmlns:a16="http://schemas.microsoft.com/office/drawing/2014/main" val="1386474250"/>
                  </a:ext>
                </a:extLst>
              </a:tr>
              <a:tr h="370840">
                <a:tc>
                  <a:txBody>
                    <a:bodyPr/>
                    <a:lstStyle/>
                    <a:p>
                      <a:pPr algn="ctr"/>
                      <a:r>
                        <a:rPr lang="es-ES" sz="1400" dirty="0"/>
                        <a:t>FK</a:t>
                      </a:r>
                    </a:p>
                  </a:txBody>
                  <a:tcPr/>
                </a:tc>
                <a:tc>
                  <a:txBody>
                    <a:bodyPr/>
                    <a:lstStyle/>
                    <a:p>
                      <a:pPr algn="ctr"/>
                      <a:r>
                        <a:rPr lang="es-ES" sz="1400" dirty="0" err="1"/>
                        <a:t>Area_Code</a:t>
                      </a:r>
                    </a:p>
                  </a:txBody>
                  <a:tcPr/>
                </a:tc>
                <a:tc>
                  <a:txBody>
                    <a:bodyPr/>
                    <a:lstStyle/>
                    <a:p>
                      <a:pPr algn="ctr"/>
                      <a:r>
                        <a:rPr lang="es-ES" sz="1400" dirty="0" err="1"/>
                        <a:t>Int</a:t>
                      </a:r>
                    </a:p>
                  </a:txBody>
                  <a:tcPr/>
                </a:tc>
                <a:tc>
                  <a:txBody>
                    <a:bodyPr/>
                    <a:lstStyle/>
                    <a:p>
                      <a:pPr algn="ctr"/>
                      <a:r>
                        <a:rPr lang="es-ES" sz="1400" dirty="0"/>
                        <a:t>Clave única de cada tienda</a:t>
                      </a:r>
                    </a:p>
                  </a:txBody>
                  <a:tcPr/>
                </a:tc>
                <a:extLst>
                  <a:ext uri="{0D108BD9-81ED-4DB2-BD59-A6C34878D82A}">
                    <a16:rowId xmlns:a16="http://schemas.microsoft.com/office/drawing/2014/main" val="2219217718"/>
                  </a:ext>
                </a:extLst>
              </a:tr>
              <a:tr h="370840">
                <a:tc>
                  <a:txBody>
                    <a:bodyPr/>
                    <a:lstStyle/>
                    <a:p>
                      <a:pPr algn="ctr"/>
                      <a:endParaRPr lang="es-ES" sz="1400" dirty="0"/>
                    </a:p>
                  </a:txBody>
                  <a:tcPr/>
                </a:tc>
                <a:tc>
                  <a:txBody>
                    <a:bodyPr/>
                    <a:lstStyle/>
                    <a:p>
                      <a:pPr algn="ctr"/>
                      <a:r>
                        <a:rPr lang="es-ES" sz="1400" dirty="0" err="1"/>
                        <a:t>Profit</a:t>
                      </a:r>
                    </a:p>
                  </a:txBody>
                  <a:tcPr/>
                </a:tc>
                <a:tc>
                  <a:txBody>
                    <a:bodyPr/>
                    <a:lstStyle/>
                    <a:p>
                      <a:pPr algn="ctr"/>
                      <a:r>
                        <a:rPr lang="es-ES" sz="1400" dirty="0" err="1"/>
                        <a:t>Varchar</a:t>
                      </a:r>
                      <a:r>
                        <a:rPr lang="es-ES" sz="1400" dirty="0"/>
                        <a:t>(100)</a:t>
                      </a:r>
                    </a:p>
                  </a:txBody>
                  <a:tcPr/>
                </a:tc>
                <a:tc>
                  <a:txBody>
                    <a:bodyPr/>
                    <a:lstStyle/>
                    <a:p>
                      <a:pPr algn="ctr"/>
                      <a:r>
                        <a:rPr lang="es-ES" sz="1400" dirty="0"/>
                        <a:t>Ganancia en </a:t>
                      </a:r>
                      <a:r>
                        <a:rPr lang="es-ES" sz="1400" dirty="0" err="1"/>
                        <a:t>dolares</a:t>
                      </a:r>
                    </a:p>
                  </a:txBody>
                  <a:tcPr/>
                </a:tc>
                <a:extLst>
                  <a:ext uri="{0D108BD9-81ED-4DB2-BD59-A6C34878D82A}">
                    <a16:rowId xmlns:a16="http://schemas.microsoft.com/office/drawing/2014/main" val="1452459514"/>
                  </a:ext>
                </a:extLst>
              </a:tr>
              <a:tr h="370840">
                <a:tc>
                  <a:txBody>
                    <a:bodyPr/>
                    <a:lstStyle/>
                    <a:p>
                      <a:pPr algn="ctr"/>
                      <a:endParaRPr lang="es-ES" sz="1400" dirty="0"/>
                    </a:p>
                  </a:txBody>
                  <a:tcPr/>
                </a:tc>
                <a:tc>
                  <a:txBody>
                    <a:bodyPr/>
                    <a:lstStyle/>
                    <a:p>
                      <a:pPr algn="ctr"/>
                      <a:r>
                        <a:rPr lang="es-ES" sz="1400" dirty="0" err="1"/>
                        <a:t>Margin</a:t>
                      </a:r>
                    </a:p>
                  </a:txBody>
                  <a:tcPr/>
                </a:tc>
                <a:tc>
                  <a:txBody>
                    <a:bodyPr/>
                    <a:lstStyle/>
                    <a:p>
                      <a:pPr algn="ctr"/>
                      <a:r>
                        <a:rPr lang="es-ES" sz="1400" dirty="0" err="1"/>
                        <a:t>Varchar</a:t>
                      </a:r>
                      <a:r>
                        <a:rPr lang="es-ES" sz="1400" dirty="0"/>
                        <a:t>(100)</a:t>
                      </a:r>
                    </a:p>
                  </a:txBody>
                  <a:tcPr/>
                </a:tc>
                <a:tc>
                  <a:txBody>
                    <a:bodyPr/>
                    <a:lstStyle/>
                    <a:p>
                      <a:pPr algn="ctr"/>
                      <a:r>
                        <a:rPr lang="es-ES" sz="1400" dirty="0"/>
                        <a:t>Suma de ganancias y gastos totales</a:t>
                      </a:r>
                    </a:p>
                  </a:txBody>
                  <a:tcPr/>
                </a:tc>
                <a:extLst>
                  <a:ext uri="{0D108BD9-81ED-4DB2-BD59-A6C34878D82A}">
                    <a16:rowId xmlns:a16="http://schemas.microsoft.com/office/drawing/2014/main" val="3809935759"/>
                  </a:ext>
                </a:extLst>
              </a:tr>
              <a:tr h="370840">
                <a:tc>
                  <a:txBody>
                    <a:bodyPr/>
                    <a:lstStyle/>
                    <a:p>
                      <a:pPr algn="ctr"/>
                      <a:endParaRPr lang="es-ES" sz="1400" dirty="0"/>
                    </a:p>
                  </a:txBody>
                  <a:tcPr/>
                </a:tc>
                <a:tc>
                  <a:txBody>
                    <a:bodyPr/>
                    <a:lstStyle/>
                    <a:p>
                      <a:pPr algn="ctr"/>
                      <a:r>
                        <a:rPr lang="es-ES" sz="1400" dirty="0"/>
                        <a:t>Sales</a:t>
                      </a:r>
                    </a:p>
                  </a:txBody>
                  <a:tcPr/>
                </a:tc>
                <a:tc>
                  <a:txBody>
                    <a:bodyPr/>
                    <a:lstStyle/>
                    <a:p>
                      <a:pPr algn="ctr"/>
                      <a:r>
                        <a:rPr lang="es-ES" sz="1400" dirty="0" err="1"/>
                        <a:t>Varchar</a:t>
                      </a:r>
                      <a:r>
                        <a:rPr lang="es-ES" sz="1400" dirty="0"/>
                        <a:t>(100)</a:t>
                      </a:r>
                    </a:p>
                  </a:txBody>
                  <a:tcPr/>
                </a:tc>
                <a:tc>
                  <a:txBody>
                    <a:bodyPr/>
                    <a:lstStyle/>
                    <a:p>
                      <a:pPr algn="ctr"/>
                      <a:r>
                        <a:rPr lang="es-ES" sz="1400" dirty="0"/>
                        <a:t>Valor adquirido por ventas</a:t>
                      </a:r>
                    </a:p>
                  </a:txBody>
                  <a:tcPr/>
                </a:tc>
                <a:extLst>
                  <a:ext uri="{0D108BD9-81ED-4DB2-BD59-A6C34878D82A}">
                    <a16:rowId xmlns:a16="http://schemas.microsoft.com/office/drawing/2014/main" val="1080750128"/>
                  </a:ext>
                </a:extLst>
              </a:tr>
              <a:tr h="370840">
                <a:tc>
                  <a:txBody>
                    <a:bodyPr/>
                    <a:lstStyle/>
                    <a:p>
                      <a:pPr algn="ctr"/>
                      <a:endParaRPr lang="es-ES" sz="1400" dirty="0"/>
                    </a:p>
                  </a:txBody>
                  <a:tcPr/>
                </a:tc>
                <a:tc>
                  <a:txBody>
                    <a:bodyPr/>
                    <a:lstStyle/>
                    <a:p>
                      <a:pPr algn="ctr"/>
                      <a:r>
                        <a:rPr lang="es-ES" sz="1400" dirty="0"/>
                        <a:t>COGS</a:t>
                      </a:r>
                    </a:p>
                  </a:txBody>
                  <a:tcPr/>
                </a:tc>
                <a:tc>
                  <a:txBody>
                    <a:bodyPr/>
                    <a:lstStyle/>
                    <a:p>
                      <a:pPr lvl="0" algn="ctr">
                        <a:buNone/>
                      </a:pPr>
                      <a:r>
                        <a:rPr lang="es-ES" sz="1400" b="0" i="0" u="none" strike="noStrike" noProof="0" dirty="0" err="1">
                          <a:latin typeface="Calibri"/>
                        </a:rPr>
                        <a:t>Varchar</a:t>
                      </a:r>
                      <a:r>
                        <a:rPr lang="es-ES" sz="1400" b="0" i="0" u="none" strike="noStrike" noProof="0" dirty="0">
                          <a:latin typeface="Calibri"/>
                        </a:rPr>
                        <a:t>(100)</a:t>
                      </a:r>
                      <a:endParaRPr lang="es-ES" sz="1400" dirty="0"/>
                    </a:p>
                  </a:txBody>
                  <a:tcPr/>
                </a:tc>
                <a:tc>
                  <a:txBody>
                    <a:bodyPr/>
                    <a:lstStyle/>
                    <a:p>
                      <a:pPr algn="ctr"/>
                      <a:r>
                        <a:rPr lang="es-ES" sz="1400" dirty="0"/>
                        <a:t>(</a:t>
                      </a:r>
                      <a:r>
                        <a:rPr lang="es-ES" sz="1400" dirty="0" err="1"/>
                        <a:t>Costs</a:t>
                      </a:r>
                      <a:r>
                        <a:rPr lang="es-ES" sz="1400" dirty="0"/>
                        <a:t> </a:t>
                      </a:r>
                      <a:r>
                        <a:rPr lang="es-ES" sz="1400" dirty="0" err="1"/>
                        <a:t>of</a:t>
                      </a:r>
                      <a:r>
                        <a:rPr lang="es-ES" sz="1400" dirty="0"/>
                        <a:t> </a:t>
                      </a:r>
                      <a:r>
                        <a:rPr lang="es-ES" sz="1400" dirty="0" err="1"/>
                        <a:t>Goods</a:t>
                      </a:r>
                      <a:r>
                        <a:rPr lang="es-ES" sz="1400" dirty="0"/>
                        <a:t> </a:t>
                      </a:r>
                      <a:r>
                        <a:rPr lang="es-ES" sz="1400" dirty="0" err="1"/>
                        <a:t>Sold</a:t>
                      </a:r>
                      <a:r>
                        <a:rPr lang="es-ES" sz="1400" dirty="0"/>
                        <a:t>) Costo de los bienes vendidos</a:t>
                      </a:r>
                    </a:p>
                  </a:txBody>
                  <a:tcPr/>
                </a:tc>
                <a:extLst>
                  <a:ext uri="{0D108BD9-81ED-4DB2-BD59-A6C34878D82A}">
                    <a16:rowId xmlns:a16="http://schemas.microsoft.com/office/drawing/2014/main" val="823031104"/>
                  </a:ext>
                </a:extLst>
              </a:tr>
              <a:tr h="370840">
                <a:tc>
                  <a:txBody>
                    <a:bodyPr/>
                    <a:lstStyle/>
                    <a:p>
                      <a:pPr algn="ctr"/>
                      <a:endParaRPr lang="es-ES" sz="1400" dirty="0"/>
                    </a:p>
                  </a:txBody>
                  <a:tcPr/>
                </a:tc>
                <a:tc>
                  <a:txBody>
                    <a:bodyPr/>
                    <a:lstStyle/>
                    <a:p>
                      <a:pPr algn="ctr"/>
                      <a:r>
                        <a:rPr lang="es-ES" sz="1400" dirty="0" err="1"/>
                        <a:t>Total_Expenses</a:t>
                      </a:r>
                    </a:p>
                  </a:txBody>
                  <a:tcPr/>
                </a:tc>
                <a:tc>
                  <a:txBody>
                    <a:bodyPr/>
                    <a:lstStyle/>
                    <a:p>
                      <a:pPr lvl="0" algn="ctr">
                        <a:buNone/>
                      </a:pPr>
                      <a:r>
                        <a:rPr lang="es-ES" sz="1400" b="0" i="0" u="none" strike="noStrike" noProof="0" dirty="0" err="1">
                          <a:latin typeface="Calibri"/>
                        </a:rPr>
                        <a:t>Varchar</a:t>
                      </a:r>
                      <a:r>
                        <a:rPr lang="es-ES" sz="1400" b="0" i="0" u="none" strike="noStrike" noProof="0" dirty="0">
                          <a:latin typeface="Calibri"/>
                        </a:rPr>
                        <a:t>(100)</a:t>
                      </a:r>
                      <a:endParaRPr lang="es-ES" sz="1400" dirty="0"/>
                    </a:p>
                  </a:txBody>
                  <a:tcPr/>
                </a:tc>
                <a:tc>
                  <a:txBody>
                    <a:bodyPr/>
                    <a:lstStyle/>
                    <a:p>
                      <a:pPr algn="ctr"/>
                      <a:r>
                        <a:rPr lang="es-ES" sz="1400" dirty="0"/>
                        <a:t>Gastos totales por lanzar el producto a la venta</a:t>
                      </a:r>
                    </a:p>
                  </a:txBody>
                  <a:tcPr/>
                </a:tc>
                <a:extLst>
                  <a:ext uri="{0D108BD9-81ED-4DB2-BD59-A6C34878D82A}">
                    <a16:rowId xmlns:a16="http://schemas.microsoft.com/office/drawing/2014/main" val="118522600"/>
                  </a:ext>
                </a:extLst>
              </a:tr>
            </a:tbl>
          </a:graphicData>
        </a:graphic>
      </p:graphicFrame>
      <p:pic>
        <p:nvPicPr>
          <p:cNvPr id="6" name="Gráfico 5">
            <a:extLst>
              <a:ext uri="{FF2B5EF4-FFF2-40B4-BE49-F238E27FC236}">
                <a16:creationId xmlns:a16="http://schemas.microsoft.com/office/drawing/2014/main" id="{AE173716-68B8-8E6B-0369-5E8F796A83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1992" y="8465600"/>
            <a:ext cx="1593683" cy="341229"/>
          </a:xfrm>
          <a:prstGeom prst="rect">
            <a:avLst/>
          </a:prstGeom>
        </p:spPr>
      </p:pic>
    </p:spTree>
    <p:extLst>
      <p:ext uri="{BB962C8B-B14F-4D97-AF65-F5344CB8AC3E}">
        <p14:creationId xmlns:p14="http://schemas.microsoft.com/office/powerpoint/2010/main" val="3915338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533143-43E4-5D03-691D-570C2EEE54AF}"/>
              </a:ext>
            </a:extLst>
          </p:cNvPr>
          <p:cNvSpPr>
            <a:spLocks noGrp="1"/>
          </p:cNvSpPr>
          <p:nvPr>
            <p:ph type="ctrTitle"/>
          </p:nvPr>
        </p:nvSpPr>
        <p:spPr/>
        <p:txBody>
          <a:bodyPr/>
          <a:lstStyle/>
          <a:p>
            <a:endParaRPr lang="es-ES"/>
          </a:p>
        </p:txBody>
      </p:sp>
      <p:sp>
        <p:nvSpPr>
          <p:cNvPr id="3" name="Subtítulo 2">
            <a:extLst>
              <a:ext uri="{FF2B5EF4-FFF2-40B4-BE49-F238E27FC236}">
                <a16:creationId xmlns:a16="http://schemas.microsoft.com/office/drawing/2014/main" id="{FCD6560F-8C98-A8F4-62AB-5560B13E8062}"/>
              </a:ext>
            </a:extLst>
          </p:cNvPr>
          <p:cNvSpPr>
            <a:spLocks noGrp="1"/>
          </p:cNvSpPr>
          <p:nvPr>
            <p:ph type="subTitle" idx="1"/>
          </p:nvPr>
        </p:nvSpPr>
        <p:spPr>
          <a:xfrm>
            <a:off x="-5738661" y="390883"/>
            <a:ext cx="105564" cy="1435976"/>
          </a:xfrm>
        </p:spPr>
        <p:txBody>
          <a:bodyPr/>
          <a:lstStyle/>
          <a:p>
            <a:endParaRPr lang="es-ES"/>
          </a:p>
        </p:txBody>
      </p:sp>
      <p:sp>
        <p:nvSpPr>
          <p:cNvPr id="4" name="Marcador de pie de página 3">
            <a:extLst>
              <a:ext uri="{FF2B5EF4-FFF2-40B4-BE49-F238E27FC236}">
                <a16:creationId xmlns:a16="http://schemas.microsoft.com/office/drawing/2014/main" id="{8E802674-ABB8-F3B8-4B88-C69C400CD1AF}"/>
              </a:ext>
            </a:extLst>
          </p:cNvPr>
          <p:cNvSpPr>
            <a:spLocks noGrp="1"/>
          </p:cNvSpPr>
          <p:nvPr>
            <p:ph type="ftr" sz="quarter" idx="11"/>
          </p:nvPr>
        </p:nvSpPr>
        <p:spPr>
          <a:xfrm>
            <a:off x="482268" y="7757880"/>
            <a:ext cx="3726944" cy="1430150"/>
          </a:xfrm>
        </p:spPr>
        <p:txBody>
          <a:bodyPr/>
          <a:lstStyle/>
          <a:p>
            <a:pPr algn="l">
              <a:spcBef>
                <a:spcPts val="500"/>
              </a:spcBef>
            </a:pPr>
            <a:r>
              <a:rPr lang="es-ES" sz="1400" b="1" dirty="0" err="1">
                <a:solidFill>
                  <a:schemeClr val="accent5">
                    <a:lumMod val="50000"/>
                  </a:schemeClr>
                </a:solidFill>
                <a:cs typeface="Calibri"/>
              </a:rPr>
              <a:t>Matias</a:t>
            </a:r>
            <a:r>
              <a:rPr lang="es-ES" sz="1400" b="1" dirty="0">
                <a:solidFill>
                  <a:schemeClr val="accent5">
                    <a:lumMod val="50000"/>
                  </a:schemeClr>
                </a:solidFill>
                <a:cs typeface="Calibri"/>
              </a:rPr>
              <a:t> Ibarra</a:t>
            </a:r>
            <a:endParaRPr lang="en-U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cs typeface="Calibri"/>
              </a:rPr>
              <a:t>Proyecto Data </a:t>
            </a:r>
            <a:r>
              <a:rPr lang="es-ES" sz="1400" b="1" dirty="0" err="1">
                <a:solidFill>
                  <a:schemeClr val="accent5">
                    <a:lumMod val="50000"/>
                  </a:schemeClr>
                </a:solidFill>
                <a:cs typeface="Calibri"/>
              </a:rPr>
              <a:t>Analytics</a:t>
            </a:r>
            <a:endParaRPr lang="es-E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cs typeface="Calibri"/>
              </a:rPr>
              <a:t>Ventas M&amp;V </a:t>
            </a:r>
            <a:r>
              <a:rPr lang="es-ES" sz="1400" b="1" dirty="0" err="1">
                <a:solidFill>
                  <a:schemeClr val="accent5">
                    <a:lumMod val="50000"/>
                  </a:schemeClr>
                </a:solidFill>
                <a:ea typeface="+mn-lt"/>
                <a:cs typeface="+mn-lt"/>
              </a:rPr>
              <a:t>Coffee</a:t>
            </a:r>
            <a:r>
              <a:rPr lang="es-ES" sz="1400" b="1" dirty="0">
                <a:solidFill>
                  <a:schemeClr val="accent5">
                    <a:lumMod val="50000"/>
                  </a:schemeClr>
                </a:solidFill>
                <a:ea typeface="+mn-lt"/>
                <a:cs typeface="+mn-lt"/>
              </a:rPr>
              <a:t> Shop</a:t>
            </a:r>
            <a:endParaRPr lang="en-US" sz="1400">
              <a:solidFill>
                <a:schemeClr val="accent5">
                  <a:lumMod val="50000"/>
                </a:schemeClr>
              </a:solidFill>
              <a:ea typeface="+mn-lt"/>
              <a:cs typeface="+mn-lt"/>
            </a:endParaRPr>
          </a:p>
          <a:p>
            <a:pPr algn="l">
              <a:spcBef>
                <a:spcPts val="500"/>
              </a:spcBef>
            </a:pPr>
            <a:r>
              <a:rPr lang="es-ES" sz="1400" b="1" dirty="0">
                <a:solidFill>
                  <a:schemeClr val="accent5">
                    <a:lumMod val="50000"/>
                  </a:schemeClr>
                </a:solidFill>
                <a:cs typeface="Calibri"/>
              </a:rPr>
              <a:t>Comisión 32650</a:t>
            </a:r>
            <a:endParaRPr lang="es-ES" sz="1400" dirty="0">
              <a:solidFill>
                <a:schemeClr val="accent5">
                  <a:lumMod val="50000"/>
                </a:schemeClr>
              </a:solidFill>
            </a:endParaRPr>
          </a:p>
        </p:txBody>
      </p:sp>
      <p:graphicFrame>
        <p:nvGraphicFramePr>
          <p:cNvPr id="5" name="Tabla 5">
            <a:extLst>
              <a:ext uri="{FF2B5EF4-FFF2-40B4-BE49-F238E27FC236}">
                <a16:creationId xmlns:a16="http://schemas.microsoft.com/office/drawing/2014/main" id="{A368F3BA-703E-69C6-DFBA-79EA296FF0BA}"/>
              </a:ext>
            </a:extLst>
          </p:cNvPr>
          <p:cNvGraphicFramePr>
            <a:graphicFrameLocks noGrp="1"/>
          </p:cNvGraphicFramePr>
          <p:nvPr>
            <p:extLst>
              <p:ext uri="{D42A27DB-BD31-4B8C-83A1-F6EECF244321}">
                <p14:modId xmlns:p14="http://schemas.microsoft.com/office/powerpoint/2010/main" val="3789244309"/>
              </p:ext>
            </p:extLst>
          </p:nvPr>
        </p:nvGraphicFramePr>
        <p:xfrm>
          <a:off x="596980" y="1077477"/>
          <a:ext cx="5722274" cy="4840999"/>
        </p:xfrm>
        <a:graphic>
          <a:graphicData uri="http://schemas.openxmlformats.org/drawingml/2006/table">
            <a:tbl>
              <a:tblPr firstRow="1" bandRow="1">
                <a:tableStyleId>{5940675A-B579-460E-94D1-54222C63F5DA}</a:tableStyleId>
              </a:tblPr>
              <a:tblGrid>
                <a:gridCol w="1004673">
                  <a:extLst>
                    <a:ext uri="{9D8B030D-6E8A-4147-A177-3AD203B41FA5}">
                      <a16:colId xmlns:a16="http://schemas.microsoft.com/office/drawing/2014/main" val="3866277414"/>
                    </a:ext>
                  </a:extLst>
                </a:gridCol>
                <a:gridCol w="1514290">
                  <a:extLst>
                    <a:ext uri="{9D8B030D-6E8A-4147-A177-3AD203B41FA5}">
                      <a16:colId xmlns:a16="http://schemas.microsoft.com/office/drawing/2014/main" val="54210311"/>
                    </a:ext>
                  </a:extLst>
                </a:gridCol>
                <a:gridCol w="1164840">
                  <a:extLst>
                    <a:ext uri="{9D8B030D-6E8A-4147-A177-3AD203B41FA5}">
                      <a16:colId xmlns:a16="http://schemas.microsoft.com/office/drawing/2014/main" val="748253798"/>
                    </a:ext>
                  </a:extLst>
                </a:gridCol>
                <a:gridCol w="2038471">
                  <a:extLst>
                    <a:ext uri="{9D8B030D-6E8A-4147-A177-3AD203B41FA5}">
                      <a16:colId xmlns:a16="http://schemas.microsoft.com/office/drawing/2014/main" val="2312662993"/>
                    </a:ext>
                  </a:extLst>
                </a:gridCol>
              </a:tblGrid>
              <a:tr h="360439">
                <a:tc>
                  <a:txBody>
                    <a:bodyPr/>
                    <a:lstStyle/>
                    <a:p>
                      <a:pPr algn="ctr"/>
                      <a:endParaRPr lang="es-ES" sz="1400" dirty="0"/>
                    </a:p>
                  </a:txBody>
                  <a:tcPr/>
                </a:tc>
                <a:tc>
                  <a:txBody>
                    <a:bodyPr/>
                    <a:lstStyle/>
                    <a:p>
                      <a:pPr algn="ctr"/>
                      <a:r>
                        <a:rPr lang="es-ES" sz="1400" dirty="0"/>
                        <a:t>Marketing</a:t>
                      </a:r>
                    </a:p>
                  </a:txBody>
                  <a:tcPr/>
                </a:tc>
                <a:tc>
                  <a:txBody>
                    <a:bodyPr/>
                    <a:lstStyle/>
                    <a:p>
                      <a:pPr lvl="0" algn="ctr">
                        <a:buNone/>
                      </a:pPr>
                      <a:r>
                        <a:rPr lang="es-ES" sz="1400" b="0" i="0" u="none" strike="noStrike" noProof="0" dirty="0" err="1">
                          <a:latin typeface="Calibri"/>
                        </a:rPr>
                        <a:t>Varchar</a:t>
                      </a:r>
                      <a:r>
                        <a:rPr lang="es-ES" sz="1400" b="0" i="0" u="none" strike="noStrike" noProof="0" dirty="0">
                          <a:latin typeface="Calibri"/>
                        </a:rPr>
                        <a:t>(100)</a:t>
                      </a:r>
                      <a:endParaRPr lang="es-ES" sz="1400" dirty="0"/>
                    </a:p>
                  </a:txBody>
                  <a:tcPr/>
                </a:tc>
                <a:tc>
                  <a:txBody>
                    <a:bodyPr/>
                    <a:lstStyle/>
                    <a:p>
                      <a:pPr algn="ctr"/>
                      <a:r>
                        <a:rPr lang="es-ES" sz="1400" dirty="0"/>
                        <a:t>Gastos en Marketing por producto</a:t>
                      </a:r>
                    </a:p>
                  </a:txBody>
                  <a:tcPr/>
                </a:tc>
                <a:extLst>
                  <a:ext uri="{0D108BD9-81ED-4DB2-BD59-A6C34878D82A}">
                    <a16:rowId xmlns:a16="http://schemas.microsoft.com/office/drawing/2014/main" val="3972809173"/>
                  </a:ext>
                </a:extLst>
              </a:tr>
              <a:tr h="360439">
                <a:tc>
                  <a:txBody>
                    <a:bodyPr/>
                    <a:lstStyle/>
                    <a:p>
                      <a:pPr algn="ctr"/>
                      <a:endParaRPr lang="es-ES" sz="1400" dirty="0"/>
                    </a:p>
                  </a:txBody>
                  <a:tcPr/>
                </a:tc>
                <a:tc>
                  <a:txBody>
                    <a:bodyPr/>
                    <a:lstStyle/>
                    <a:p>
                      <a:pPr algn="ctr"/>
                      <a:r>
                        <a:rPr lang="es-ES" sz="1400" dirty="0" err="1"/>
                        <a:t>Inventory</a:t>
                      </a:r>
                    </a:p>
                  </a:txBody>
                  <a:tcPr/>
                </a:tc>
                <a:tc>
                  <a:txBody>
                    <a:bodyPr/>
                    <a:lstStyle/>
                    <a:p>
                      <a:pPr lvl="0" algn="ctr">
                        <a:buNone/>
                      </a:pPr>
                      <a:r>
                        <a:rPr lang="es-ES" sz="1400" b="0" i="0" u="none" strike="noStrike" noProof="0" dirty="0" err="1">
                          <a:latin typeface="Calibri"/>
                        </a:rPr>
                        <a:t>Varchar</a:t>
                      </a:r>
                      <a:r>
                        <a:rPr lang="es-ES" sz="1400" b="0" i="0" u="none" strike="noStrike" noProof="0" dirty="0">
                          <a:latin typeface="Calibri"/>
                        </a:rPr>
                        <a:t>(100)</a:t>
                      </a:r>
                      <a:endParaRPr lang="es-ES" sz="1400" dirty="0"/>
                    </a:p>
                  </a:txBody>
                  <a:tcPr/>
                </a:tc>
                <a:tc>
                  <a:txBody>
                    <a:bodyPr/>
                    <a:lstStyle/>
                    <a:p>
                      <a:pPr algn="ctr"/>
                      <a:r>
                        <a:rPr lang="es-ES" sz="1400" dirty="0"/>
                        <a:t>Valor de inventario del producto al momento de la venta</a:t>
                      </a:r>
                    </a:p>
                  </a:txBody>
                  <a:tcPr/>
                </a:tc>
                <a:extLst>
                  <a:ext uri="{0D108BD9-81ED-4DB2-BD59-A6C34878D82A}">
                    <a16:rowId xmlns:a16="http://schemas.microsoft.com/office/drawing/2014/main" val="3568890807"/>
                  </a:ext>
                </a:extLst>
              </a:tr>
              <a:tr h="360439">
                <a:tc>
                  <a:txBody>
                    <a:bodyPr/>
                    <a:lstStyle/>
                    <a:p>
                      <a:pPr algn="ctr"/>
                      <a:endParaRPr lang="es-ES" sz="1400" dirty="0"/>
                    </a:p>
                  </a:txBody>
                  <a:tcPr/>
                </a:tc>
                <a:tc>
                  <a:txBody>
                    <a:bodyPr/>
                    <a:lstStyle/>
                    <a:p>
                      <a:pPr algn="ctr"/>
                      <a:r>
                        <a:rPr lang="es-ES" sz="1400" dirty="0" err="1"/>
                        <a:t>Budget_Profit</a:t>
                      </a:r>
                    </a:p>
                  </a:txBody>
                  <a:tcPr/>
                </a:tc>
                <a:tc>
                  <a:txBody>
                    <a:bodyPr/>
                    <a:lstStyle/>
                    <a:p>
                      <a:pPr lvl="0" algn="ctr">
                        <a:buNone/>
                      </a:pPr>
                      <a:r>
                        <a:rPr lang="es-ES" sz="1400" b="0" i="0" u="none" strike="noStrike" noProof="0" dirty="0" err="1">
                          <a:latin typeface="Calibri"/>
                        </a:rPr>
                        <a:t>Varchar</a:t>
                      </a:r>
                      <a:r>
                        <a:rPr lang="es-ES" sz="1400" b="0" i="0" u="none" strike="noStrike" noProof="0" dirty="0">
                          <a:latin typeface="Calibri"/>
                        </a:rPr>
                        <a:t>(100)</a:t>
                      </a:r>
                      <a:endParaRPr lang="es-ES" sz="1400" dirty="0"/>
                    </a:p>
                  </a:txBody>
                  <a:tcPr/>
                </a:tc>
                <a:tc>
                  <a:txBody>
                    <a:bodyPr/>
                    <a:lstStyle/>
                    <a:p>
                      <a:pPr algn="ctr"/>
                      <a:r>
                        <a:rPr lang="es-ES" sz="1400" dirty="0"/>
                        <a:t>Ganancia esperada</a:t>
                      </a:r>
                    </a:p>
                  </a:txBody>
                  <a:tcPr/>
                </a:tc>
                <a:extLst>
                  <a:ext uri="{0D108BD9-81ED-4DB2-BD59-A6C34878D82A}">
                    <a16:rowId xmlns:a16="http://schemas.microsoft.com/office/drawing/2014/main" val="2730339627"/>
                  </a:ext>
                </a:extLst>
              </a:tr>
              <a:tr h="360439">
                <a:tc>
                  <a:txBody>
                    <a:bodyPr/>
                    <a:lstStyle/>
                    <a:p>
                      <a:pPr algn="ctr"/>
                      <a:endParaRPr lang="es-ES" sz="1400" dirty="0"/>
                    </a:p>
                  </a:txBody>
                  <a:tcPr/>
                </a:tc>
                <a:tc>
                  <a:txBody>
                    <a:bodyPr/>
                    <a:lstStyle/>
                    <a:p>
                      <a:pPr algn="ctr"/>
                      <a:r>
                        <a:rPr lang="es-ES" sz="1400" dirty="0" err="1"/>
                        <a:t>Budget_COGS</a:t>
                      </a:r>
                    </a:p>
                  </a:txBody>
                  <a:tcPr/>
                </a:tc>
                <a:tc>
                  <a:txBody>
                    <a:bodyPr/>
                    <a:lstStyle/>
                    <a:p>
                      <a:pPr lvl="0" algn="ctr">
                        <a:buNone/>
                      </a:pPr>
                      <a:r>
                        <a:rPr lang="es-ES" sz="1400" b="0" i="0" u="none" strike="noStrike" noProof="0" dirty="0" err="1">
                          <a:latin typeface="Calibri"/>
                        </a:rPr>
                        <a:t>Varchar</a:t>
                      </a:r>
                      <a:r>
                        <a:rPr lang="es-ES" sz="1400" b="0" i="0" u="none" strike="noStrike" noProof="0" dirty="0">
                          <a:latin typeface="Calibri"/>
                        </a:rPr>
                        <a:t>(100)</a:t>
                      </a:r>
                      <a:endParaRPr lang="es-ES" sz="1400" dirty="0"/>
                    </a:p>
                  </a:txBody>
                  <a:tcPr/>
                </a:tc>
                <a:tc>
                  <a:txBody>
                    <a:bodyPr/>
                    <a:lstStyle/>
                    <a:p>
                      <a:pPr lvl="0" algn="ctr">
                        <a:buNone/>
                      </a:pPr>
                      <a:r>
                        <a:rPr lang="es-ES" sz="1400" b="0" i="0" u="none" strike="noStrike" noProof="0" dirty="0">
                          <a:latin typeface="Calibri"/>
                        </a:rPr>
                        <a:t>Costo de los bienes vendidos esperado</a:t>
                      </a:r>
                      <a:endParaRPr lang="es-ES" sz="1400" dirty="0"/>
                    </a:p>
                  </a:txBody>
                  <a:tcPr/>
                </a:tc>
                <a:extLst>
                  <a:ext uri="{0D108BD9-81ED-4DB2-BD59-A6C34878D82A}">
                    <a16:rowId xmlns:a16="http://schemas.microsoft.com/office/drawing/2014/main" val="240134824"/>
                  </a:ext>
                </a:extLst>
              </a:tr>
              <a:tr h="360439">
                <a:tc>
                  <a:txBody>
                    <a:bodyPr/>
                    <a:lstStyle/>
                    <a:p>
                      <a:pPr algn="ctr"/>
                      <a:endParaRPr lang="es-ES" sz="1400" dirty="0"/>
                    </a:p>
                  </a:txBody>
                  <a:tcPr/>
                </a:tc>
                <a:tc>
                  <a:txBody>
                    <a:bodyPr/>
                    <a:lstStyle/>
                    <a:p>
                      <a:pPr algn="ctr"/>
                      <a:r>
                        <a:rPr lang="es-ES" sz="1400" dirty="0" err="1"/>
                        <a:t>Budget_Margin</a:t>
                      </a:r>
                    </a:p>
                  </a:txBody>
                  <a:tcPr/>
                </a:tc>
                <a:tc>
                  <a:txBody>
                    <a:bodyPr/>
                    <a:lstStyle/>
                    <a:p>
                      <a:pPr lvl="0" algn="ctr">
                        <a:buNone/>
                      </a:pPr>
                      <a:r>
                        <a:rPr lang="es-ES" sz="1400" b="0" i="0" u="none" strike="noStrike" noProof="0" dirty="0" err="1">
                          <a:latin typeface="Calibri"/>
                        </a:rPr>
                        <a:t>Varchar</a:t>
                      </a:r>
                      <a:r>
                        <a:rPr lang="es-ES" sz="1400" b="0" i="0" u="none" strike="noStrike" noProof="0" dirty="0">
                          <a:latin typeface="Calibri"/>
                        </a:rPr>
                        <a:t>(100)</a:t>
                      </a:r>
                      <a:endParaRPr lang="es-ES" sz="1400" dirty="0"/>
                    </a:p>
                  </a:txBody>
                  <a:tcPr/>
                </a:tc>
                <a:tc>
                  <a:txBody>
                    <a:bodyPr/>
                    <a:lstStyle/>
                    <a:p>
                      <a:pPr lvl="0" algn="ctr">
                        <a:buNone/>
                      </a:pPr>
                      <a:r>
                        <a:rPr lang="es-ES" sz="1400" b="0" i="0" u="none" strike="noStrike" noProof="0" dirty="0">
                          <a:latin typeface="Calibri"/>
                        </a:rPr>
                        <a:t>Suma de ganancias esperadas y gastos totales esperados</a:t>
                      </a:r>
                      <a:endParaRPr lang="es-ES" sz="1400" dirty="0"/>
                    </a:p>
                  </a:txBody>
                  <a:tcPr/>
                </a:tc>
                <a:extLst>
                  <a:ext uri="{0D108BD9-81ED-4DB2-BD59-A6C34878D82A}">
                    <a16:rowId xmlns:a16="http://schemas.microsoft.com/office/drawing/2014/main" val="3718848607"/>
                  </a:ext>
                </a:extLst>
              </a:tr>
              <a:tr h="360439">
                <a:tc>
                  <a:txBody>
                    <a:bodyPr/>
                    <a:lstStyle/>
                    <a:p>
                      <a:pPr algn="ctr"/>
                      <a:endParaRPr lang="es-ES" sz="1400" dirty="0"/>
                    </a:p>
                  </a:txBody>
                  <a:tcPr/>
                </a:tc>
                <a:tc>
                  <a:txBody>
                    <a:bodyPr/>
                    <a:lstStyle/>
                    <a:p>
                      <a:pPr algn="ctr"/>
                      <a:r>
                        <a:rPr lang="es-ES" sz="1400" dirty="0" err="1"/>
                        <a:t>Budget_Sales</a:t>
                      </a:r>
                    </a:p>
                  </a:txBody>
                  <a:tcPr/>
                </a:tc>
                <a:tc>
                  <a:txBody>
                    <a:bodyPr/>
                    <a:lstStyle/>
                    <a:p>
                      <a:pPr lvl="0" algn="ctr">
                        <a:buNone/>
                      </a:pPr>
                      <a:r>
                        <a:rPr lang="es-ES" sz="1400" b="0" i="0" u="none" strike="noStrike" noProof="0" dirty="0" err="1">
                          <a:latin typeface="Calibri"/>
                        </a:rPr>
                        <a:t>Varchar</a:t>
                      </a:r>
                      <a:r>
                        <a:rPr lang="es-ES" sz="1400" b="0" i="0" u="none" strike="noStrike" noProof="0" dirty="0">
                          <a:latin typeface="Calibri"/>
                        </a:rPr>
                        <a:t>(100)</a:t>
                      </a:r>
                      <a:endParaRPr lang="es-ES" dirty="0"/>
                    </a:p>
                  </a:txBody>
                  <a:tcPr/>
                </a:tc>
                <a:tc>
                  <a:txBody>
                    <a:bodyPr/>
                    <a:lstStyle/>
                    <a:p>
                      <a:pPr lvl="0" algn="ctr">
                        <a:buNone/>
                      </a:pPr>
                      <a:r>
                        <a:rPr lang="es-ES" sz="1400" b="0" i="0" u="none" strike="noStrike" noProof="0" dirty="0">
                          <a:latin typeface="Calibri"/>
                        </a:rPr>
                        <a:t>Valor adquirido por ventas esperado</a:t>
                      </a:r>
                      <a:endParaRPr lang="es-ES" dirty="0"/>
                    </a:p>
                  </a:txBody>
                  <a:tcPr/>
                </a:tc>
                <a:extLst>
                  <a:ext uri="{0D108BD9-81ED-4DB2-BD59-A6C34878D82A}">
                    <a16:rowId xmlns:a16="http://schemas.microsoft.com/office/drawing/2014/main" val="2277019424"/>
                  </a:ext>
                </a:extLst>
              </a:tr>
              <a:tr h="360439">
                <a:tc>
                  <a:txBody>
                    <a:bodyPr/>
                    <a:lstStyle/>
                    <a:p>
                      <a:pPr algn="ctr"/>
                      <a:r>
                        <a:rPr lang="es-ES" sz="1400" dirty="0"/>
                        <a:t>FK</a:t>
                      </a:r>
                    </a:p>
                  </a:txBody>
                  <a:tcPr/>
                </a:tc>
                <a:tc>
                  <a:txBody>
                    <a:bodyPr/>
                    <a:lstStyle/>
                    <a:p>
                      <a:pPr algn="ctr"/>
                      <a:r>
                        <a:rPr lang="es-ES" sz="1400" dirty="0" err="1"/>
                        <a:t>ProductId</a:t>
                      </a:r>
                    </a:p>
                  </a:txBody>
                  <a:tcPr/>
                </a:tc>
                <a:tc>
                  <a:txBody>
                    <a:bodyPr/>
                    <a:lstStyle/>
                    <a:p>
                      <a:pPr algn="ctr"/>
                      <a:r>
                        <a:rPr lang="es-ES" sz="1400" dirty="0" err="1"/>
                        <a:t>Int</a:t>
                      </a:r>
                    </a:p>
                  </a:txBody>
                  <a:tcPr/>
                </a:tc>
                <a:tc>
                  <a:txBody>
                    <a:bodyPr/>
                    <a:lstStyle/>
                    <a:p>
                      <a:pPr algn="ctr"/>
                      <a:r>
                        <a:rPr lang="es-ES" sz="1400" dirty="0"/>
                        <a:t>Clave única de identificación de cada producto</a:t>
                      </a:r>
                    </a:p>
                  </a:txBody>
                  <a:tcPr/>
                </a:tc>
                <a:extLst>
                  <a:ext uri="{0D108BD9-81ED-4DB2-BD59-A6C34878D82A}">
                    <a16:rowId xmlns:a16="http://schemas.microsoft.com/office/drawing/2014/main" val="1298596443"/>
                  </a:ext>
                </a:extLst>
              </a:tr>
              <a:tr h="360439">
                <a:tc>
                  <a:txBody>
                    <a:bodyPr/>
                    <a:lstStyle/>
                    <a:p>
                      <a:pPr algn="ctr"/>
                      <a:endParaRPr lang="es-ES" sz="1400" dirty="0"/>
                    </a:p>
                  </a:txBody>
                  <a:tcPr/>
                </a:tc>
                <a:tc>
                  <a:txBody>
                    <a:bodyPr/>
                    <a:lstStyle/>
                    <a:p>
                      <a:pPr algn="ctr"/>
                      <a:r>
                        <a:rPr lang="es-ES" sz="1400" dirty="0"/>
                        <a:t>Date</a:t>
                      </a:r>
                    </a:p>
                  </a:txBody>
                  <a:tcPr/>
                </a:tc>
                <a:tc>
                  <a:txBody>
                    <a:bodyPr/>
                    <a:lstStyle/>
                    <a:p>
                      <a:pPr algn="ctr"/>
                      <a:r>
                        <a:rPr lang="es-ES" sz="1400" dirty="0"/>
                        <a:t>Date</a:t>
                      </a:r>
                    </a:p>
                  </a:txBody>
                  <a:tcPr/>
                </a:tc>
                <a:tc>
                  <a:txBody>
                    <a:bodyPr/>
                    <a:lstStyle/>
                    <a:p>
                      <a:pPr algn="ctr"/>
                      <a:r>
                        <a:rPr lang="es-ES" sz="1400" dirty="0"/>
                        <a:t>Fecha de registro de la venta</a:t>
                      </a:r>
                    </a:p>
                  </a:txBody>
                  <a:tcPr/>
                </a:tc>
                <a:extLst>
                  <a:ext uri="{0D108BD9-81ED-4DB2-BD59-A6C34878D82A}">
                    <a16:rowId xmlns:a16="http://schemas.microsoft.com/office/drawing/2014/main" val="1927998289"/>
                  </a:ext>
                </a:extLst>
              </a:tr>
            </a:tbl>
          </a:graphicData>
        </a:graphic>
      </p:graphicFrame>
      <p:pic>
        <p:nvPicPr>
          <p:cNvPr id="7" name="Gráfico 6">
            <a:extLst>
              <a:ext uri="{FF2B5EF4-FFF2-40B4-BE49-F238E27FC236}">
                <a16:creationId xmlns:a16="http://schemas.microsoft.com/office/drawing/2014/main" id="{4AAD2E21-E3F8-2984-EF9C-EAA1ADDAF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1992" y="8465600"/>
            <a:ext cx="1593683" cy="341229"/>
          </a:xfrm>
          <a:prstGeom prst="rect">
            <a:avLst/>
          </a:prstGeom>
        </p:spPr>
      </p:pic>
      <p:graphicFrame>
        <p:nvGraphicFramePr>
          <p:cNvPr id="6" name="Tabla 7">
            <a:extLst>
              <a:ext uri="{FF2B5EF4-FFF2-40B4-BE49-F238E27FC236}">
                <a16:creationId xmlns:a16="http://schemas.microsoft.com/office/drawing/2014/main" id="{6D346D55-B640-EF45-59C7-F8A940513A3C}"/>
              </a:ext>
            </a:extLst>
          </p:cNvPr>
          <p:cNvGraphicFramePr>
            <a:graphicFrameLocks noGrp="1"/>
          </p:cNvGraphicFramePr>
          <p:nvPr>
            <p:extLst>
              <p:ext uri="{D42A27DB-BD31-4B8C-83A1-F6EECF244321}">
                <p14:modId xmlns:p14="http://schemas.microsoft.com/office/powerpoint/2010/main" val="562662288"/>
              </p:ext>
            </p:extLst>
          </p:nvPr>
        </p:nvGraphicFramePr>
        <p:xfrm>
          <a:off x="587828" y="5879799"/>
          <a:ext cx="5722719" cy="1085051"/>
        </p:xfrm>
        <a:graphic>
          <a:graphicData uri="http://schemas.openxmlformats.org/drawingml/2006/table">
            <a:tbl>
              <a:tblPr firstRow="1" bandRow="1">
                <a:tableStyleId>{5940675A-B579-460E-94D1-54222C63F5DA}</a:tableStyleId>
              </a:tblPr>
              <a:tblGrid>
                <a:gridCol w="1012371">
                  <a:extLst>
                    <a:ext uri="{9D8B030D-6E8A-4147-A177-3AD203B41FA5}">
                      <a16:colId xmlns:a16="http://schemas.microsoft.com/office/drawing/2014/main" val="168501199"/>
                    </a:ext>
                  </a:extLst>
                </a:gridCol>
                <a:gridCol w="1514244">
                  <a:extLst>
                    <a:ext uri="{9D8B030D-6E8A-4147-A177-3AD203B41FA5}">
                      <a16:colId xmlns:a16="http://schemas.microsoft.com/office/drawing/2014/main" val="2495175465"/>
                    </a:ext>
                  </a:extLst>
                </a:gridCol>
                <a:gridCol w="1163046">
                  <a:extLst>
                    <a:ext uri="{9D8B030D-6E8A-4147-A177-3AD203B41FA5}">
                      <a16:colId xmlns:a16="http://schemas.microsoft.com/office/drawing/2014/main" val="1666325905"/>
                    </a:ext>
                  </a:extLst>
                </a:gridCol>
                <a:gridCol w="2033058">
                  <a:extLst>
                    <a:ext uri="{9D8B030D-6E8A-4147-A177-3AD203B41FA5}">
                      <a16:colId xmlns:a16="http://schemas.microsoft.com/office/drawing/2014/main" val="470115638"/>
                    </a:ext>
                  </a:extLst>
                </a:gridCol>
              </a:tblGrid>
              <a:tr h="549233">
                <a:tc>
                  <a:txBody>
                    <a:bodyPr/>
                    <a:lstStyle/>
                    <a:p>
                      <a:endParaRPr lang="es-ES"/>
                    </a:p>
                  </a:txBody>
                  <a:tcPr/>
                </a:tc>
                <a:tc>
                  <a:txBody>
                    <a:bodyPr/>
                    <a:lstStyle/>
                    <a:p>
                      <a:pPr algn="ctr"/>
                      <a:r>
                        <a:rPr lang="es-ES" sz="1400" dirty="0" err="1"/>
                        <a:t>Efficiency</a:t>
                      </a:r>
                    </a:p>
                  </a:txBody>
                  <a:tcPr/>
                </a:tc>
                <a:tc>
                  <a:txBody>
                    <a:bodyPr/>
                    <a:lstStyle/>
                    <a:p>
                      <a:pPr algn="ctr"/>
                      <a:r>
                        <a:rPr lang="es-ES" sz="1400" dirty="0" err="1"/>
                        <a:t>Varchar</a:t>
                      </a:r>
                      <a:r>
                        <a:rPr lang="es-ES" sz="1400" dirty="0"/>
                        <a:t>(100)</a:t>
                      </a:r>
                    </a:p>
                  </a:txBody>
                  <a:tcPr/>
                </a:tc>
                <a:tc>
                  <a:txBody>
                    <a:bodyPr/>
                    <a:lstStyle/>
                    <a:p>
                      <a:pPr algn="ctr"/>
                      <a:r>
                        <a:rPr lang="es-ES" sz="1400" dirty="0"/>
                        <a:t>Indica si la venta supera o no las </a:t>
                      </a:r>
                      <a:r>
                        <a:rPr lang="es-ES" sz="1400" dirty="0" err="1"/>
                        <a:t>espectativas</a:t>
                      </a:r>
                      <a:endParaRPr lang="es-ES" dirty="0" err="1"/>
                    </a:p>
                  </a:txBody>
                  <a:tcPr/>
                </a:tc>
                <a:extLst>
                  <a:ext uri="{0D108BD9-81ED-4DB2-BD59-A6C34878D82A}">
                    <a16:rowId xmlns:a16="http://schemas.microsoft.com/office/drawing/2014/main" val="1964174205"/>
                  </a:ext>
                </a:extLst>
              </a:tr>
              <a:tr h="535818">
                <a:tc>
                  <a:txBody>
                    <a:bodyPr/>
                    <a:lstStyle/>
                    <a:p>
                      <a:endParaRPr lang="es-ES"/>
                    </a:p>
                  </a:txBody>
                  <a:tcPr/>
                </a:tc>
                <a:tc>
                  <a:txBody>
                    <a:bodyPr/>
                    <a:lstStyle/>
                    <a:p>
                      <a:pPr algn="ctr"/>
                      <a:r>
                        <a:rPr lang="es-ES" sz="1400" dirty="0" err="1"/>
                        <a:t>Dif_Total_Budget</a:t>
                      </a:r>
                      <a:endParaRPr lang="es-ES" dirty="0" err="1"/>
                    </a:p>
                  </a:txBody>
                  <a:tcPr/>
                </a:tc>
                <a:tc>
                  <a:txBody>
                    <a:bodyPr/>
                    <a:lstStyle/>
                    <a:p>
                      <a:pPr algn="ctr"/>
                      <a:r>
                        <a:rPr lang="es-ES" sz="1400" dirty="0" err="1"/>
                        <a:t>Varchar</a:t>
                      </a:r>
                      <a:r>
                        <a:rPr lang="es-ES" sz="1400" dirty="0"/>
                        <a:t>(100)</a:t>
                      </a:r>
                    </a:p>
                  </a:txBody>
                  <a:tcPr/>
                </a:tc>
                <a:tc>
                  <a:txBody>
                    <a:bodyPr/>
                    <a:lstStyle/>
                    <a:p>
                      <a:pPr algn="ctr"/>
                      <a:r>
                        <a:rPr lang="es-ES" sz="1400" dirty="0"/>
                        <a:t>Diferencia entre ganancia real y esperada</a:t>
                      </a:r>
                      <a:endParaRPr lang="es-ES" dirty="0"/>
                    </a:p>
                  </a:txBody>
                  <a:tcPr/>
                </a:tc>
                <a:extLst>
                  <a:ext uri="{0D108BD9-81ED-4DB2-BD59-A6C34878D82A}">
                    <a16:rowId xmlns:a16="http://schemas.microsoft.com/office/drawing/2014/main" val="2276880203"/>
                  </a:ext>
                </a:extLst>
              </a:tr>
            </a:tbl>
          </a:graphicData>
        </a:graphic>
      </p:graphicFrame>
    </p:spTree>
    <p:extLst>
      <p:ext uri="{BB962C8B-B14F-4D97-AF65-F5344CB8AC3E}">
        <p14:creationId xmlns:p14="http://schemas.microsoft.com/office/powerpoint/2010/main" val="208957761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Presentación en pantalla (4:3)</PresentationFormat>
  <Paragraphs>0</Paragraphs>
  <Slides>17</Slides>
  <Notes>0</Notes>
  <HiddenSlides>0</HiddenSlides>
  <MMClips>0</MMClips>
  <ScaleCrop>false</ScaleCrop>
  <HeadingPairs>
    <vt:vector size="4" baseType="variant">
      <vt:variant>
        <vt:lpstr>Tema</vt:lpstr>
      </vt:variant>
      <vt:variant>
        <vt:i4>1</vt:i4>
      </vt:variant>
      <vt:variant>
        <vt:lpstr>Títulos de diapositiva</vt:lpstr>
      </vt:variant>
      <vt:variant>
        <vt:i4>17</vt:i4>
      </vt:variant>
    </vt:vector>
  </HeadingPairs>
  <TitlesOfParts>
    <vt:vector size="18" baseType="lpstr">
      <vt:lpstr>Tema de Office</vt:lpstr>
      <vt:lpstr> Proyecto final:  'M&amp;V Coffee Shop'</vt:lpstr>
      <vt:lpstr>Presentación de PowerPoint</vt:lpstr>
      <vt:lpstr>1-Descripción de la temática de los datos:  La cadena de Cafeterías Estadounidense "M&amp;V Coffee Shop" está realizando un análisis de las ventas de cafés e infusiones entre los años 2021/22 así como los costes que conlleva vender dichos productos. Los registros están diferenciados por Estado y a partir del posterior análisis de estos se decidirá si es necesario realizar cambios para obtener mayores beneficios.  2-Hipótesis:  Los beneficios obtenidos están cerca de los niveles esperados, sin embargo hay productos como los cafés especiales que están por debajo del objetivo mínimo de venta. Se prevé que disminuyendo el precio de costo, aumentando el gasto en marketing o retirando el producto del mercado podemos mejorar los beneficios totales de la empresa.  3-Datasets:  https://1drv.ms/x/s!Apxvw-dlD95JhNpoRVRx_fFrg0IpTQ?e=AYLg40  4-Objetivo: La empresa busca posicionarse entre los lideres del sector por lo que buscaremos mejorar la rentabilidad a través de un análisis adecuado de los datos obtenidos.  5-Alcance: A través del análisis de los datos buscaremos aumentar los beneficios de la empresa aplicando medidas sobre los distintos productos analizados</vt:lpstr>
      <vt:lpstr>6-Usuario final y nivel de aplicación del análisis: Los directivos de la empresa podrán a traves del estudio realizado aplicar medidas sobre los distintos productos buscando una mayor competitividad en el sector.  7-Diagrama entidad-relación: </vt:lpstr>
      <vt:lpstr>Presentación de PowerPoint</vt:lpstr>
      <vt:lpstr>Se agrego el campo Sales_Product a la tabla "productos" para contar la cantidad de ventas registradas de cada producto: Sales_Product = CALCULATE(COUNT(Ventas[ProductId]))   Se agregaron los campos Efficiency y Dif_Total_Budget a la tabla "Ventas". La primera indica si el beneficio de la venta registrada es superior o inferior al beneficio esperado y la clasifica en "Efficient" e "Inefficient" mientras que la segunda muestra la diferencia entre ambos montos: Efficiency = IF(Ventas[Profit] &gt; Ventas[Budget_Profit], "Efficient", "Inefficient") Dif_Total_Budget =   var ganancia = Ventas[Profit]  var expectativa = Ventas[Budget_Profit]  return ganancia – expectativa  Se creo la tabla calendario con el nombre "Ventas_Trimestres" a partir del campo "Date" de la tabla "Ventas"   10- Medidas calculadas: AmountSalesByProduct = CALCULATE(COUNT(Ventas[ProductId]))  Esta medida nos permite calcular la cantidad(no el monto) de ventas registradas para cada producto.  </vt:lpstr>
      <vt:lpstr>Average_Sales = AVERAGE(Ventas[Sales])  Permite obtener de las ventas totales de la empresa.  dif_profit_budgeprofit =   var ganancia = SUM(Ventas[Profit])  var budget = SUM(Ventas[Budget_Profit])  return ganancia – budget  Devuelve la diferencia entre la ganancia real y la ganancia esperada por la empresa. Fue utilizada para la columna Dif_Total_Budget de la tabla "Ventas".  dif_sales_budgetsales =   var sales = SUM(Ventas[Sales])  var budget_sales = SUM(Ventas[Budget_Sales])  return sales - budget_sales  Devuelve la diferencia entre las ventas reales y las esperadas por la empresa.  Venta_año = CALCULATE(SUM(Ventas[Sales]), DATEADD(Ventas[Date],0,YEAR))  Nos permite obtener la suma total de ventas por año.    </vt:lpstr>
      <vt:lpstr>11- Listado de tablas: 11.1- Ventas 11.2- Stores 11.3- Products 11.4- Ventas_Trimestres  12- Listado de columnas de tablas:  12.1- Ventas: En esta tabla están los registros de las ventas efectuadas por la empresa, organizadas por tipo de producto, ubicación geográfica, costos y beneficios.  </vt:lpstr>
      <vt:lpstr>Presentación de PowerPoint</vt:lpstr>
      <vt:lpstr>12.2-Stores: En esta tabla están los datos de las tiendas donde se venden los productos, diferenciados por ubicación geográfica y tamaño.  </vt:lpstr>
      <vt:lpstr>12.4- Ventas_Trimestres: En esta tabla se encuentran todas las fechas en las que se registraron ventas.</vt:lpstr>
      <vt:lpstr>Presentación de PowerPoint</vt:lpstr>
      <vt:lpstr>Presentación de PowerPoint</vt:lpstr>
      <vt:lpstr>En la segunda solapa "Venta por producto" podemos visualizar datos de las ventas de todos los productos mediante un grafico de barras y un listado con los nombres de los productos y la cantidad de la suma de las ventas de los mismos. También contamos con un cuadro informativo, un gráfico de barras con un top 3 de Estados con mas ventas y un gráfico de áreas con los gastos y margenes de ventas por mes del año . Por último tenemos varias tarjetas informativas y 4 KPI con comparativas entre resultados finales y resultados esperados. Se agregaron filtros por Estado, Ubicación geográfica y Año.</vt:lpstr>
      <vt:lpstr>En la tercer solapa "Ventas por trimestre" tenemos los datos de las ventas trabajados por trimestres a través de un gráfico de anillos, un gráfico de barras con los mejores meses y otro con información de gastos y ventas por trimestre, lo mismo con un gráfico de áreas. También una matriz con los datos de las ventas por producto. Podemos aplicar filtros por Año, Ubicación geográfica, Producto y Estado.</vt:lpstr>
      <vt:lpstr>Presentación de PowerPoint</vt:lpstr>
      <vt:lpstr>14- Futuras lineas:  A partir del análisis presentado, que es a modo informativo sobre las ventas de la empresa, se puede proceder a un análisis más avanzado que permita a los directivos tomar decisiones precisas para mejorar la rentabilidad, por ejemplo estudiar cómo influye la inversión destinada al marketing de un producto con las ventas del mismo, o que productos generan un mayor beneficio con respecto a los gastos que conlleva venderlos. El estudio de las preferencias de consumo de los clientes según la ubicación geográfica también permitiría tomar medidas específicas para cada producto en cada Estado.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
  <cp:revision>1835</cp:revision>
  <dcterms:created xsi:type="dcterms:W3CDTF">2023-01-15T18:31:50Z</dcterms:created>
  <dcterms:modified xsi:type="dcterms:W3CDTF">2023-03-16T20:56:22Z</dcterms:modified>
</cp:coreProperties>
</file>